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4.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5.jpe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media/image6.jpeg" ContentType="image/jpeg"/>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media/image7.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b="def" i="def"/>
      <a:tcStyle>
        <a:tcBdr/>
        <a:fill>
          <a:solidFill>
            <a:srgbClr val="E9EFF7"/>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s>

</file>

<file path=ppt/media/image1.jpeg>
</file>

<file path=ppt/media/image1.png>
</file>

<file path=ppt/media/image1.tif>
</file>

<file path=ppt/media/image2.jpeg>
</file>

<file path=ppt/media/image2.png>
</file>

<file path=ppt/media/image2.tif>
</file>

<file path=ppt/media/image3.jpeg>
</file>

<file path=ppt/media/image3.png>
</file>

<file path=ppt/media/image3.tif>
</file>

<file path=ppt/media/image4.jpeg>
</file>

<file path=ppt/media/image5.jpeg>
</file>

<file path=ppt/media/image6.jpeg>
</file>

<file path=ppt/media/image7.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Shape 134"/>
          <p:cNvSpPr/>
          <p:nvPr>
            <p:ph type="sldImg"/>
          </p:nvPr>
        </p:nvSpPr>
        <p:spPr>
          <a:xfrm>
            <a:off x="1143000" y="685800"/>
            <a:ext cx="4572000" cy="3429000"/>
          </a:xfrm>
          <a:prstGeom prst="rect">
            <a:avLst/>
          </a:prstGeom>
        </p:spPr>
        <p:txBody>
          <a:bodyPr/>
          <a:lstStyle/>
          <a:p>
            <a:pPr/>
          </a:p>
        </p:txBody>
      </p:sp>
      <p:sp>
        <p:nvSpPr>
          <p:cNvPr id="135" name="Shape 13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 Id="rId3" Type="http://schemas.openxmlformats.org/officeDocument/2006/relationships/hyperlink" Target="https://docs.microsoft.com/en-us/sql/t-sql/xml/value-method-xml-data-type" TargetMode="External"/><Relationship Id="rId4" Type="http://schemas.openxmlformats.org/officeDocument/2006/relationships/hyperlink" Target="https://docs.microsoft.com/en-us/sql/t-sql/functions/json-value-transact-sql" TargetMode="External"/></Relationships>

</file>

<file path=ppt/notesSlides/_rels/notesSlide13.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 Id="rId3" Type="http://schemas.openxmlformats.org/officeDocument/2006/relationships/hyperlink" Target="https://docs.microsoft.com/en-us/sql/t-sql/xml/query-method-xml-data-type" TargetMode="External"/><Relationship Id="rId4" Type="http://schemas.openxmlformats.org/officeDocument/2006/relationships/hyperlink" Target="https://docs.microsoft.com/en-us/sql/t-sql/functions/json-query-transact-sql" TargetMode="External"/></Relationships>

</file>

<file path=ppt/notesSlides/_rels/notesSlide14.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 Id="rId3" Type="http://schemas.openxmlformats.org/officeDocument/2006/relationships/hyperlink" Target="https://docs.microsoft.com/en-us/sql/relational-databases/xml/openxml-sql-server" TargetMode="External"/></Relationships>

</file>

<file path=ppt/notesSlides/_rels/notesSlide16.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 Id="rId3" Type="http://schemas.openxmlformats.org/officeDocument/2006/relationships/hyperlink" Target="http://www.itworld.com/article/2925117/enterprise-software/mssql-server-2016-coming-with-json-support-not-really.html" TargetMode="External"/></Relationships>

</file>

<file path=ppt/notesSlides/_rels/notesSlide17.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 Id="rId3" Type="http://schemas.openxmlformats.org/officeDocument/2006/relationships/hyperlink" Target="https://en.wikipedia.org/wiki/XHTML" TargetMode="External"/></Relationships>

</file>

<file path=ppt/notesSlides/_rels/notesSlide3.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55.xml"/><Relationship Id="rId2" Type="http://schemas.openxmlformats.org/officeDocument/2006/relationships/notesMaster" Target="../notesMasters/notesMaster1.xml"/><Relationship Id="rId3" Type="http://schemas.openxmlformats.org/officeDocument/2006/relationships/hyperlink" Target="https://docs.microsoft.com/en-us/sql/relational-databases/json/solve-common-issues-with-json-in-sql-server" TargetMode="External"/></Relationships>

</file>

<file path=ppt/notesSlides/_rels/notesSlide31.xml.rels><?xml version="1.0" encoding="UTF-8"?>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58.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59.xml"/><Relationship Id="rId2" Type="http://schemas.openxmlformats.org/officeDocument/2006/relationships/notesMaster" Target="../notesMasters/notesMaster1.xml"/><Relationship Id="rId3" Type="http://schemas.openxmlformats.org/officeDocument/2006/relationships/hyperlink" Target="https://en.wikipedia.org/wiki/HTTP/2" TargetMode="External"/></Relationships>

</file>

<file path=ppt/notesSlides/_rels/notesSlide34.xml.rels><?xml version="1.0" encoding="UTF-8"?>
<Relationships xmlns="http://schemas.openxmlformats.org/package/2006/relationships"><Relationship Id="rId1" Type="http://schemas.openxmlformats.org/officeDocument/2006/relationships/slide" Target="../slides/slide60.xml"/><Relationship Id="rId2" Type="http://schemas.openxmlformats.org/officeDocument/2006/relationships/notesMaster" Target="../notesMasters/notesMaster1.xml"/><Relationship Id="rId3" Type="http://schemas.openxmlformats.org/officeDocument/2006/relationships/hyperlink" Target="http://www.cs.tufts.edu/comp/150IDS/final_papers/tstras01.1/FinalReport/FinalReport.html" TargetMode="External"/><Relationship Id="rId4" Type="http://schemas.openxmlformats.org/officeDocument/2006/relationships/hyperlink" Target="https://blogs.msdn.microsoft.com/sqlserverstorageengine/2016/01/14/json-parsing-performance-comparison/" TargetMode="External"/></Relationships>

</file>

<file path=ppt/notesSlides/_rels/notesSlide4.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 Id="rId3" Type="http://schemas.openxmlformats.org/officeDocument/2006/relationships/hyperlink" Target="https://www.xml.com/pub/a/2001/07/25/namingparts.html" TargetMode="External"/><Relationship Id="rId4" Type="http://schemas.openxmlformats.org/officeDocument/2006/relationships/hyperlink" Target="http://stackoverflow.com/questions/1091945/what-characters-do-i-need-to-escape-in-xml-documents" TargetMode="External"/><Relationship Id="rId5" Type="http://schemas.openxmlformats.org/officeDocument/2006/relationships/hyperlink" Target="https://www.ietf.org/rfc/rfc4627.txt" TargetMode="External"/></Relationships>

</file>

<file path=ppt/notesSlides/_rels/notesSlide7.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 Id="rId3" Type="http://schemas.openxmlformats.org/officeDocument/2006/relationships/hyperlink" Target="https://trends.google.com/trends/explore?cat=5&amp;date=2012-02-01%202017-01-31&amp;q=soap,rest" TargetMode="External"/></Relationships>

</file>

<file path=ppt/notesSlides/_rels/notesSlide9.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 Id="rId3" Type="http://schemas.openxmlformats.org/officeDocument/2006/relationships/hyperlink" Target="https://msdn.microsoft.com/en-us/library/hh758694(v=sql.120).aspx" TargetMode="External"/><Relationship Id="rId4" Type="http://schemas.openxmlformats.org/officeDocument/2006/relationships/hyperlink" Target="https://docs.microsoft.com/en-us/sql/reporting-services/report-server/reporting-services-configuration-files" TargetMode="External"/><Relationship Id="rId5" Type="http://schemas.openxmlformats.org/officeDocument/2006/relationships/hyperlink" Target="https://www.mssqltips.com/sqlservertip/2982/sql-server-2012-analysis-services-xmla/" TargetMode="External"/><Relationship Id="rId6" Type="http://schemas.openxmlformats.org/officeDocument/2006/relationships/hyperlink" Target="https://docs.microsoft.com/en-us/sql/analysis-services/tabular-model-scripting-language-tmsl-reference" TargetMode="External"/><Relationship Id="rId7" Type="http://schemas.openxmlformats.org/officeDocument/2006/relationships/hyperlink" Target="https://www.visualstudio.com/en-us/docs/integrate/extensions/develop/manifest"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XML:</a:t>
            </a:r>
          </a:p>
          <a:p>
            <a:pPr/>
          </a:p>
          <a:p>
            <a:pPr/>
            <a:r>
              <a:t>https://www.w3.org/XML/</a:t>
            </a:r>
          </a:p>
          <a:p>
            <a:pPr/>
            <a:r>
              <a:t>https://www.w3.org/TR/2008/REC-xml-20081126/</a:t>
            </a:r>
          </a:p>
          <a:p>
            <a:pPr/>
            <a:r>
              <a:t>http://docstore.mik.ua/orelly/xml/xmlnut/ch01_04.htm</a:t>
            </a:r>
          </a:p>
          <a:p>
            <a:pPr/>
          </a:p>
          <a:p>
            <a:pPr/>
            <a:r>
              <a:t>JSON:</a:t>
            </a:r>
          </a:p>
          <a:p>
            <a:pPr/>
          </a:p>
          <a:p>
            <a:pPr/>
            <a:r>
              <a:t>http://www.json.org/</a:t>
            </a:r>
          </a:p>
          <a:p>
            <a:pPr/>
            <a:r>
              <a:t>http://www.ecma-international.org/publications/files/ECMA-ST/ECMA-404.pdf</a:t>
            </a:r>
          </a:p>
          <a:p>
            <a:pPr/>
            <a:r>
              <a:t>http://www.ietf.org/rfc/rfc4627.txt</a:t>
            </a:r>
          </a:p>
          <a:p>
            <a:pPr/>
            <a:r>
              <a:t>https://www.youtube.com/watch?v=-C-JoyNuQJs</a:t>
            </a:r>
          </a:p>
          <a:p>
            <a:pPr/>
          </a:p>
          <a:p>
            <a:pPr/>
            <a:r>
              <a:t>Originally, the Internet and regular applications were in such dire need of a standard for information exchange that even those who hated XML supported its use. Eventually, the simplicity of JSON and its popularity on the web (due to it being a subset of JavaScript) propelled its adoption.</a:t>
            </a:r>
          </a:p>
          <a:p>
            <a:pPr/>
          </a:p>
          <a:p>
            <a:pPr/>
            <a:r>
              <a:t>XML is more complex– supporting elements, attributes, namespaces, validation, control language, comments, and more.</a:t>
            </a:r>
          </a:p>
          <a:p>
            <a:pPr/>
          </a:p>
          <a:p>
            <a:pPr/>
            <a:r>
              <a:t>XML was created through a standards body. JSON arose organically out of JavaScript itself. Multiple people had similar ideas but Douglas Crockford is credited with standardizing the concept.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6" name="Shape 256"/>
          <p:cNvSpPr/>
          <p:nvPr>
            <p:ph type="sldImg"/>
          </p:nvPr>
        </p:nvSpPr>
        <p:spPr>
          <a:prstGeom prst="rect">
            <a:avLst/>
          </a:prstGeom>
        </p:spPr>
        <p:txBody>
          <a:bodyPr/>
          <a:lstStyle/>
          <a:p>
            <a:pPr/>
          </a:p>
        </p:txBody>
      </p:sp>
      <p:sp>
        <p:nvSpPr>
          <p:cNvPr id="257" name="Shape 257"/>
          <p:cNvSpPr/>
          <p:nvPr>
            <p:ph type="body" sz="quarter" idx="1"/>
          </p:nvPr>
        </p:nvSpPr>
        <p:spPr>
          <a:prstGeom prst="rect">
            <a:avLst/>
          </a:prstGeom>
        </p:spPr>
        <p:txBody>
          <a:bodyPr/>
          <a:lstStyle/>
          <a:p>
            <a:pPr/>
          </a:p>
          <a:p>
            <a:pPr/>
          </a:p>
          <a:p>
            <a:pPr/>
            <a:r>
              <a:t>http://www.informit.com/articles/article.aspx?p=99813</a:t>
            </a:r>
          </a:p>
          <a:p>
            <a:pPr/>
          </a:p>
          <a:p>
            <a:pPr/>
            <a:r>
              <a:t>https://technet.microsoft.com/en-us/library/ms345117%28v=sql.90%29.aspx?f=255&amp;MSPPError=-2147217396</a:t>
            </a:r>
            <a:br/>
          </a:p>
          <a:p>
            <a:pPr/>
            <a:r>
              <a:t>http://www.sqlservercurry.com/2011/05/sql-server-xml-flowr-expression-in-sql.html</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Notice there is no green on the XML side. There are no more text nodes.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5" name="Shape 305"/>
          <p:cNvSpPr/>
          <p:nvPr>
            <p:ph type="sldImg"/>
          </p:nvPr>
        </p:nvSpPr>
        <p:spPr>
          <a:prstGeom prst="rect">
            <a:avLst/>
          </a:prstGeom>
        </p:spPr>
        <p:txBody>
          <a:bodyPr/>
          <a:lstStyle/>
          <a:p>
            <a:pPr/>
          </a:p>
        </p:txBody>
      </p:sp>
      <p:sp>
        <p:nvSpPr>
          <p:cNvPr id="306" name="Shape 306"/>
          <p:cNvSpPr/>
          <p:nvPr>
            <p:ph type="body" sz="quarter" idx="1"/>
          </p:nvPr>
        </p:nvSpPr>
        <p:spPr>
          <a:prstGeom prst="rect">
            <a:avLst/>
          </a:prstGeom>
        </p:spPr>
        <p:txBody>
          <a:bodyPr/>
          <a:lstStyle/>
          <a:p>
            <a:pPr/>
            <a:r>
              <a:t>XML</a:t>
            </a:r>
          </a:p>
          <a:p>
            <a:pPr/>
          </a:p>
          <a:p>
            <a:pPr/>
            <a:r>
              <a:rPr u="sng">
                <a:solidFill>
                  <a:srgbClr val="0563C1"/>
                </a:solidFill>
                <a:uFill>
                  <a:solidFill>
                    <a:srgbClr val="0563C1"/>
                  </a:solidFill>
                </a:uFill>
                <a:hlinkClick r:id="rId3" invalidUrl="" action="" tgtFrame="" tooltip="" history="1" highlightClick="0" endSnd="0"/>
              </a:rPr>
              <a:t>https://docs.microsoft.com/en-us/sql/t-sql/xml/value-method-xml-data-type</a:t>
            </a:r>
          </a:p>
          <a:p>
            <a:pPr/>
          </a:p>
          <a:p>
            <a:pPr/>
            <a:r>
              <a:t>JSON</a:t>
            </a:r>
          </a:p>
          <a:p>
            <a:pPr/>
          </a:p>
          <a:p>
            <a:pPr/>
            <a:r>
              <a:t>Regardless of the underlying type, it returns nvarchar. It has a size limit. Use OPENJSON to get around that.</a:t>
            </a:r>
          </a:p>
          <a:p>
            <a:pPr/>
          </a:p>
          <a:p>
            <a:pPr/>
            <a:r>
              <a:rPr u="sng">
                <a:solidFill>
                  <a:srgbClr val="0563C1"/>
                </a:solidFill>
                <a:uFill>
                  <a:solidFill>
                    <a:srgbClr val="0563C1"/>
                  </a:solidFill>
                </a:uFill>
                <a:hlinkClick r:id="rId4" invalidUrl="" action="" tgtFrame="" tooltip="" history="1" highlightClick="0" endSnd="0"/>
              </a:rPr>
              <a:t>https://docs.microsoft.com/en-us/sql/t-sql/functions/json-value-transact-sql</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4" name="Shape 314"/>
          <p:cNvSpPr/>
          <p:nvPr>
            <p:ph type="sldImg"/>
          </p:nvPr>
        </p:nvSpPr>
        <p:spPr>
          <a:prstGeom prst="rect">
            <a:avLst/>
          </a:prstGeom>
        </p:spPr>
        <p:txBody>
          <a:bodyPr/>
          <a:lstStyle/>
          <a:p>
            <a:pPr/>
          </a:p>
        </p:txBody>
      </p:sp>
      <p:sp>
        <p:nvSpPr>
          <p:cNvPr id="315" name="Shape 315"/>
          <p:cNvSpPr/>
          <p:nvPr>
            <p:ph type="body" sz="quarter" idx="1"/>
          </p:nvPr>
        </p:nvSpPr>
        <p:spPr>
          <a:prstGeom prst="rect">
            <a:avLst/>
          </a:prstGeom>
        </p:spPr>
        <p:txBody>
          <a:bodyPr/>
          <a:lstStyle/>
          <a:p>
            <a:pPr/>
            <a:r>
              <a:rPr u="sng">
                <a:solidFill>
                  <a:srgbClr val="0563C1"/>
                </a:solidFill>
                <a:uFill>
                  <a:solidFill>
                    <a:srgbClr val="0563C1"/>
                  </a:solidFill>
                </a:uFill>
                <a:hlinkClick r:id="rId3" invalidUrl="" action="" tgtFrame="" tooltip="" history="1" highlightClick="0" endSnd="0"/>
              </a:rPr>
              <a:t>https://docs.microsoft.com/en-us/sql/t-sql/xml/query-method-xml-data-type</a:t>
            </a:r>
          </a:p>
          <a:p>
            <a:pPr/>
          </a:p>
          <a:p>
            <a:pPr/>
            <a:r>
              <a:rPr u="sng">
                <a:solidFill>
                  <a:srgbClr val="0563C1"/>
                </a:solidFill>
                <a:uFill>
                  <a:solidFill>
                    <a:srgbClr val="0563C1"/>
                  </a:solidFill>
                </a:uFill>
                <a:hlinkClick r:id="rId4" invalidUrl="" action="" tgtFrame="" tooltip="" history="1" highlightClick="0" endSnd="0"/>
              </a:rPr>
              <a:t>https://docs.microsoft.com/en-us/sql/t-sql/functions/json-query-transact-sql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0" name="Shape 320"/>
          <p:cNvSpPr/>
          <p:nvPr>
            <p:ph type="sldImg"/>
          </p:nvPr>
        </p:nvSpPr>
        <p:spPr>
          <a:prstGeom prst="rect">
            <a:avLst/>
          </a:prstGeom>
        </p:spPr>
        <p:txBody>
          <a:bodyPr/>
          <a:lstStyle/>
          <a:p>
            <a:pPr/>
          </a:p>
        </p:txBody>
      </p:sp>
      <p:sp>
        <p:nvSpPr>
          <p:cNvPr id="321" name="Shape 321"/>
          <p:cNvSpPr/>
          <p:nvPr>
            <p:ph type="body" sz="quarter" idx="1"/>
          </p:nvPr>
        </p:nvSpPr>
        <p:spPr>
          <a:prstGeom prst="rect">
            <a:avLst/>
          </a:prstGeom>
        </p:spPr>
        <p:txBody>
          <a:bodyPr/>
          <a:lstStyle/>
          <a:p>
            <a:pPr/>
            <a:r>
              <a:t>JSON Support in SQL Server 2016 - Jovan Popovic (MSFT) 16 May 2015 7:17 AM </a:t>
            </a:r>
          </a:p>
          <a:p>
            <a:pPr/>
            <a:r>
              <a:t>http://blogs.msdn.com/b/jocapc/archive/2015/05/16/json-support-in-sql-server-2016.aspx</a:t>
            </a:r>
          </a:p>
          <a:p>
            <a:pPr/>
          </a:p>
          <a:p>
            <a:pPr/>
            <a:r>
              <a:t>MSSQL Server 2016 coming with JSON support (not really)</a:t>
            </a:r>
          </a:p>
          <a:p>
            <a:pPr/>
            <a:r>
              <a:t>http://www.itworld.com/article/2925117/enterprise-software/mssql-server-2016-coming-with-json-support-not-really.html</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2" name="Shape 342"/>
          <p:cNvSpPr/>
          <p:nvPr>
            <p:ph type="sldImg"/>
          </p:nvPr>
        </p:nvSpPr>
        <p:spPr>
          <a:prstGeom prst="rect">
            <a:avLst/>
          </a:prstGeom>
        </p:spPr>
        <p:txBody>
          <a:bodyPr/>
          <a:lstStyle/>
          <a:p>
            <a:pPr/>
          </a:p>
        </p:txBody>
      </p:sp>
      <p:sp>
        <p:nvSpPr>
          <p:cNvPr id="343" name="Shape 343"/>
          <p:cNvSpPr/>
          <p:nvPr>
            <p:ph type="body" sz="quarter" idx="1"/>
          </p:nvPr>
        </p:nvSpPr>
        <p:spPr>
          <a:prstGeom prst="rect">
            <a:avLst/>
          </a:prstGeom>
        </p:spPr>
        <p:txBody>
          <a:bodyPr/>
          <a:lstStyle/>
          <a:p>
            <a:pPr/>
            <a:r>
              <a:t>JSON requires no “prepare document” step.</a:t>
            </a:r>
          </a:p>
          <a:p>
            <a:pPr/>
          </a:p>
          <a:p>
            <a:pPr/>
            <a:r>
              <a:t>Each OPENJSON peels off one layer. If the layer is an object, each property gets a row. If the layer is an array, each array entry gets a row.</a:t>
            </a:r>
          </a:p>
          <a:p>
            <a:pPr/>
          </a:p>
          <a:p>
            <a:pPr/>
            <a:r>
              <a:rPr u="sng">
                <a:solidFill>
                  <a:srgbClr val="0563C1"/>
                </a:solidFill>
                <a:uFill>
                  <a:solidFill>
                    <a:srgbClr val="0563C1"/>
                  </a:solidFill>
                </a:uFill>
                <a:hlinkClick r:id="rId3" invalidUrl="" action="" tgtFrame="" tooltip="" history="1" highlightClick="0" endSnd="0"/>
              </a:rPr>
              <a:t>https://docs.microsoft.com/en-us/sql/relational-databases/xml/openxml-sql-server</a:t>
            </a:r>
          </a:p>
          <a:p>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4" name="Shape 364"/>
          <p:cNvSpPr/>
          <p:nvPr>
            <p:ph type="sldImg"/>
          </p:nvPr>
        </p:nvSpPr>
        <p:spPr>
          <a:prstGeom prst="rect">
            <a:avLst/>
          </a:prstGeom>
        </p:spPr>
        <p:txBody>
          <a:bodyPr/>
          <a:lstStyle/>
          <a:p>
            <a:pPr/>
          </a:p>
        </p:txBody>
      </p:sp>
      <p:sp>
        <p:nvSpPr>
          <p:cNvPr id="365" name="Shape 365"/>
          <p:cNvSpPr/>
          <p:nvPr>
            <p:ph type="body" sz="quarter" idx="1"/>
          </p:nvPr>
        </p:nvSpPr>
        <p:spPr>
          <a:prstGeom prst="rect">
            <a:avLst/>
          </a:prstGeom>
        </p:spPr>
        <p:txBody>
          <a:bodyPr/>
          <a:lstStyle/>
          <a:p>
            <a:pPr/>
            <a:r>
              <a:t>JSON Support in SQL Server 2016 - Jovan Popovic (MSFT) 16 May 2015 7:17 AM </a:t>
            </a:r>
          </a:p>
          <a:p>
            <a:pPr/>
            <a:r>
              <a:t>http://blogs.msdn.com/b/jocapc/archive/2015/05/16/json-support-in-sql-server-2016.aspx</a:t>
            </a:r>
          </a:p>
          <a:p>
            <a:pPr/>
          </a:p>
          <a:p>
            <a:pPr/>
            <a:r>
              <a:t>MSSQL Server 2016 coming with JSON support (not really)</a:t>
            </a:r>
          </a:p>
          <a:p>
            <a:pPr/>
            <a:r>
              <a:rPr u="sng">
                <a:solidFill>
                  <a:srgbClr val="0563C1"/>
                </a:solidFill>
                <a:uFill>
                  <a:solidFill>
                    <a:srgbClr val="0563C1"/>
                  </a:solidFill>
                </a:uFill>
                <a:hlinkClick r:id="rId3" invalidUrl="" action="" tgtFrame="" tooltip="" history="1" highlightClick="0" endSnd="0"/>
              </a:rPr>
              <a:t>http://www.itworld.com/article/2925117/enterprise-software/mssql-server-2016-coming-with-json-support-not-really.html</a:t>
            </a:r>
          </a:p>
          <a:p>
            <a:pPr/>
          </a:p>
          <a:p>
            <a:pPr/>
            <a:r>
              <a:t>Note that sometimes keeping XML as text can actually be faster.</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1" name="Shape 381"/>
          <p:cNvSpPr/>
          <p:nvPr>
            <p:ph type="sldImg"/>
          </p:nvPr>
        </p:nvSpPr>
        <p:spPr>
          <a:prstGeom prst="rect">
            <a:avLst/>
          </a:prstGeom>
        </p:spPr>
        <p:txBody>
          <a:bodyPr/>
          <a:lstStyle/>
          <a:p>
            <a:pPr/>
          </a:p>
        </p:txBody>
      </p:sp>
      <p:sp>
        <p:nvSpPr>
          <p:cNvPr id="382" name="Shape 382"/>
          <p:cNvSpPr/>
          <p:nvPr>
            <p:ph type="body" sz="quarter" idx="1"/>
          </p:nvPr>
        </p:nvSpPr>
        <p:spPr>
          <a:prstGeom prst="rect">
            <a:avLst/>
          </a:prstGeom>
        </p:spPr>
        <p:txBody>
          <a:bodyPr/>
          <a:lstStyle/>
          <a:p>
            <a:pPr/>
            <a:r>
              <a:t>You can do this with XML, too. You just wouldn't need to. However, using subqueries like this is probably a better practice than hard-coding the strings.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9" name="Shape 389"/>
          <p:cNvSpPr/>
          <p:nvPr>
            <p:ph type="sldImg"/>
          </p:nvPr>
        </p:nvSpPr>
        <p:spPr>
          <a:prstGeom prst="rect">
            <a:avLst/>
          </a:prstGeom>
        </p:spPr>
        <p:txBody>
          <a:bodyPr/>
          <a:lstStyle/>
          <a:p>
            <a:pPr/>
          </a:p>
        </p:txBody>
      </p:sp>
      <p:sp>
        <p:nvSpPr>
          <p:cNvPr id="390" name="Shape 390"/>
          <p:cNvSpPr/>
          <p:nvPr>
            <p:ph type="body" sz="quarter" idx="1"/>
          </p:nvPr>
        </p:nvSpPr>
        <p:spPr>
          <a:prstGeom prst="rect">
            <a:avLst/>
          </a:prstGeom>
        </p:spPr>
        <p:txBody>
          <a:bodyPr/>
          <a:lstStyle/>
          <a:p>
            <a:pPr/>
            <a:r>
              <a:t>There are JSON-equivalents for some of these, but they are not really standards-based, and they aren’t part of SQL Server. XSLT is also available for XML, and is standards-based, but it’s not in SQL Server.</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5" name="Shape 395"/>
          <p:cNvSpPr/>
          <p:nvPr>
            <p:ph type="sldImg"/>
          </p:nvPr>
        </p:nvSpPr>
        <p:spPr>
          <a:prstGeom prst="rect">
            <a:avLst/>
          </a:prstGeom>
        </p:spPr>
        <p:txBody>
          <a:bodyPr/>
          <a:lstStyle/>
          <a:p>
            <a:pPr/>
          </a:p>
        </p:txBody>
      </p:sp>
      <p:sp>
        <p:nvSpPr>
          <p:cNvPr id="396" name="Shape 396"/>
          <p:cNvSpPr/>
          <p:nvPr>
            <p:ph type="body" sz="quarter" idx="1"/>
          </p:nvPr>
        </p:nvSpPr>
        <p:spPr>
          <a:prstGeom prst="rect">
            <a:avLst/>
          </a:prstGeom>
        </p:spPr>
        <p:txBody>
          <a:bodyPr/>
          <a:lstStyle/>
          <a:p>
            <a:pPr/>
            <a:r>
              <a:t>Just this simple query had a cost of 209.974.</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The XML version information is optional but recommended, so I included it here. I included attributes as they are commonly used, but they are also optional. Namespaces are optional, too, but I didn’t include them as it’s quite a bit messier due to the length of the URI, and they are less frequently used than the other two optional concepts displayed.</a:t>
            </a:r>
          </a:p>
          <a:p>
            <a:pPr/>
          </a:p>
          <a:p>
            <a:pPr/>
            <a:r>
              <a:t>Note that white space handling in XML is not a simple concept. Different implementations treat the white space inside an element (the character data, above) differently. That makes “pretty printing” easier with JSON.</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2" name="Shape 402"/>
          <p:cNvSpPr/>
          <p:nvPr>
            <p:ph type="sldImg"/>
          </p:nvPr>
        </p:nvSpPr>
        <p:spPr>
          <a:prstGeom prst="rect">
            <a:avLst/>
          </a:prstGeom>
        </p:spPr>
        <p:txBody>
          <a:bodyPr/>
          <a:lstStyle/>
          <a:p>
            <a:pPr/>
          </a:p>
        </p:txBody>
      </p:sp>
      <p:sp>
        <p:nvSpPr>
          <p:cNvPr id="403" name="Shape 403"/>
          <p:cNvSpPr/>
          <p:nvPr>
            <p:ph type="body" sz="quarter" idx="1"/>
          </p:nvPr>
        </p:nvSpPr>
        <p:spPr>
          <a:prstGeom prst="rect">
            <a:avLst/>
          </a:prstGeom>
        </p:spPr>
        <p:txBody>
          <a:bodyPr/>
          <a:lstStyle/>
          <a:p>
            <a:pPr/>
            <a:r>
              <a:t>Just this simple query had a cost of 209.974.</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5" name="Shape 415"/>
          <p:cNvSpPr/>
          <p:nvPr>
            <p:ph type="sldImg"/>
          </p:nvPr>
        </p:nvSpPr>
        <p:spPr>
          <a:prstGeom prst="rect">
            <a:avLst/>
          </a:prstGeom>
        </p:spPr>
        <p:txBody>
          <a:bodyPr/>
          <a:lstStyle/>
          <a:p>
            <a:pPr/>
          </a:p>
        </p:txBody>
      </p:sp>
      <p:sp>
        <p:nvSpPr>
          <p:cNvPr id="416" name="Shape 416"/>
          <p:cNvSpPr/>
          <p:nvPr>
            <p:ph type="body" sz="quarter" idx="1"/>
          </p:nvPr>
        </p:nvSpPr>
        <p:spPr>
          <a:prstGeom prst="rect">
            <a:avLst/>
          </a:prstGeom>
        </p:spPr>
        <p:txBody>
          <a:bodyPr/>
          <a:lstStyle/>
          <a:p>
            <a:pPr/>
            <a:r>
              <a:t>SQL Server won’t validate the DTD.</a:t>
            </a:r>
          </a:p>
          <a:p>
            <a:pPr/>
          </a:p>
          <a:p>
            <a:pPr/>
            <a:r>
              <a:t>Once consumed, the DTD is not preserved.</a:t>
            </a:r>
          </a:p>
          <a:p>
            <a:pPr/>
          </a:p>
          <a:p>
            <a:pPr/>
            <a:r>
              <a:t>https://docs.microsoft.com/en-us/sql/t-sql/functions/cast-and-convert-transact-sql</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1" name="Shape 421"/>
          <p:cNvSpPr/>
          <p:nvPr>
            <p:ph type="sldImg"/>
          </p:nvPr>
        </p:nvSpPr>
        <p:spPr>
          <a:prstGeom prst="rect">
            <a:avLst/>
          </a:prstGeom>
        </p:spPr>
        <p:txBody>
          <a:bodyPr/>
          <a:lstStyle/>
          <a:p>
            <a:pPr/>
          </a:p>
        </p:txBody>
      </p:sp>
      <p:sp>
        <p:nvSpPr>
          <p:cNvPr id="422" name="Shape 422"/>
          <p:cNvSpPr/>
          <p:nvPr>
            <p:ph type="body" sz="quarter" idx="1"/>
          </p:nvPr>
        </p:nvSpPr>
        <p:spPr>
          <a:prstGeom prst="rect">
            <a:avLst/>
          </a:prstGeom>
        </p:spPr>
        <p:txBody>
          <a:bodyPr/>
          <a:lstStyle/>
          <a:p>
            <a:pPr/>
            <a:r>
              <a:t>https://docs.microsoft.com/en-us/sql/relational-databases/xml/compare-typed-xml-to-untyped-xml</a:t>
            </a:r>
          </a:p>
          <a:p>
            <a:pPr/>
          </a:p>
          <a:p>
            <a:pPr/>
            <a:r>
              <a:t>http://stackoverflow.com/questions/20157113/xsd-how-to-use-entity-in-xsd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0" name="Shape 430"/>
          <p:cNvSpPr/>
          <p:nvPr>
            <p:ph type="sldImg"/>
          </p:nvPr>
        </p:nvSpPr>
        <p:spPr>
          <a:prstGeom prst="rect">
            <a:avLst/>
          </a:prstGeom>
        </p:spPr>
        <p:txBody>
          <a:bodyPr/>
          <a:lstStyle/>
          <a:p>
            <a:pPr/>
          </a:p>
        </p:txBody>
      </p:sp>
      <p:sp>
        <p:nvSpPr>
          <p:cNvPr id="431" name="Shape 431"/>
          <p:cNvSpPr/>
          <p:nvPr>
            <p:ph type="body" sz="quarter" idx="1"/>
          </p:nvPr>
        </p:nvSpPr>
        <p:spPr>
          <a:prstGeom prst="rect">
            <a:avLst/>
          </a:prstGeom>
        </p:spPr>
        <p:txBody>
          <a:bodyPr/>
          <a:lstStyle/>
          <a:p>
            <a:pPr/>
          </a:p>
          <a:p>
            <a:pPr/>
            <a:r>
              <a:t>https://docs.microsoft.com/en-us/sql/t-sql/statements/create-xml-schema-collection-transact-sql</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9" name="Shape 439"/>
          <p:cNvSpPr/>
          <p:nvPr>
            <p:ph type="sldImg"/>
          </p:nvPr>
        </p:nvSpPr>
        <p:spPr>
          <a:prstGeom prst="rect">
            <a:avLst/>
          </a:prstGeom>
        </p:spPr>
        <p:txBody>
          <a:bodyPr/>
          <a:lstStyle/>
          <a:p>
            <a:pPr/>
          </a:p>
        </p:txBody>
      </p:sp>
      <p:sp>
        <p:nvSpPr>
          <p:cNvPr id="440" name="Shape 440"/>
          <p:cNvSpPr/>
          <p:nvPr>
            <p:ph type="body" sz="quarter" idx="1"/>
          </p:nvPr>
        </p:nvSpPr>
        <p:spPr>
          <a:prstGeom prst="rect">
            <a:avLst/>
          </a:prstGeom>
        </p:spPr>
        <p:txBody>
          <a:bodyPr/>
          <a:lstStyle/>
          <a:p>
            <a:pPr/>
            <a:r>
              <a:t>Because JSON supports some primitive data types– numbers, strings, Booleans, and null, you can rely on OPENJSON (and related SQL JSON tools) to make sure that anything which isn’t in quotes is either a number, Boolean, or a null. Furthermore, OPENJSON will describe which type each value is.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5" name="Shape 445"/>
          <p:cNvSpPr/>
          <p:nvPr>
            <p:ph type="sldImg"/>
          </p:nvPr>
        </p:nvSpPr>
        <p:spPr>
          <a:prstGeom prst="rect">
            <a:avLst/>
          </a:prstGeom>
        </p:spPr>
        <p:txBody>
          <a:bodyPr/>
          <a:lstStyle/>
          <a:p>
            <a:pPr/>
          </a:p>
        </p:txBody>
      </p:sp>
      <p:sp>
        <p:nvSpPr>
          <p:cNvPr id="446" name="Shape 446"/>
          <p:cNvSpPr/>
          <p:nvPr>
            <p:ph type="body" sz="quarter" idx="1"/>
          </p:nvPr>
        </p:nvSpPr>
        <p:spPr>
          <a:prstGeom prst="rect">
            <a:avLst/>
          </a:prstGeom>
        </p:spPr>
        <p:txBody>
          <a:bodyPr/>
          <a:lstStyle/>
          <a:p>
            <a:pPr/>
          </a:p>
          <a:p>
            <a:pPr/>
          </a:p>
          <a:p>
            <a:pPr/>
            <a:r>
              <a:t>https://docs.microsoft.com/en-us/sql/relational-databases/xml/add-namespaces-to-queries-with-with-xmlnamespaces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1" name="Shape 461"/>
          <p:cNvSpPr/>
          <p:nvPr>
            <p:ph type="sldImg"/>
          </p:nvPr>
        </p:nvSpPr>
        <p:spPr>
          <a:prstGeom prst="rect">
            <a:avLst/>
          </a:prstGeom>
        </p:spPr>
        <p:txBody>
          <a:bodyPr/>
          <a:lstStyle/>
          <a:p>
            <a:pPr/>
          </a:p>
        </p:txBody>
      </p:sp>
      <p:sp>
        <p:nvSpPr>
          <p:cNvPr id="462" name="Shape 462"/>
          <p:cNvSpPr/>
          <p:nvPr>
            <p:ph type="body" sz="quarter" idx="1"/>
          </p:nvPr>
        </p:nvSpPr>
        <p:spPr>
          <a:prstGeom prst="rect">
            <a:avLst/>
          </a:prstGeom>
        </p:spPr>
        <p:txBody>
          <a:bodyPr/>
          <a:lstStyle/>
          <a:p>
            <a:pPr/>
            <a:r>
              <a:t>https://docs.microsoft.com/en-us/sql/t-sql/xml/value-method-xml-data-type</a:t>
            </a:r>
          </a:p>
          <a:p>
            <a:pPr/>
          </a:p>
          <a:p>
            <a:pPr/>
            <a:r>
              <a:t>Could also use WITH NAMESPACES</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7" name="Shape 467"/>
          <p:cNvSpPr/>
          <p:nvPr>
            <p:ph type="sldImg"/>
          </p:nvPr>
        </p:nvSpPr>
        <p:spPr>
          <a:prstGeom prst="rect">
            <a:avLst/>
          </a:prstGeom>
        </p:spPr>
        <p:txBody>
          <a:bodyPr/>
          <a:lstStyle/>
          <a:p>
            <a:pPr/>
          </a:p>
        </p:txBody>
      </p:sp>
      <p:sp>
        <p:nvSpPr>
          <p:cNvPr id="468" name="Shape 468"/>
          <p:cNvSpPr/>
          <p:nvPr>
            <p:ph type="body" sz="quarter" idx="1"/>
          </p:nvPr>
        </p:nvSpPr>
        <p:spPr>
          <a:prstGeom prst="rect">
            <a:avLst/>
          </a:prstGeom>
        </p:spPr>
        <p:txBody>
          <a:bodyPr/>
          <a:lstStyle/>
          <a:p>
            <a:pPr/>
            <a:r>
              <a:t>https://docs.microsoft.com/en-us/sql/xquery/flwor-statement-and-iteration-xquery</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6" name="Shape 476"/>
          <p:cNvSpPr/>
          <p:nvPr>
            <p:ph type="sldImg"/>
          </p:nvPr>
        </p:nvSpPr>
        <p:spPr>
          <a:prstGeom prst="rect">
            <a:avLst/>
          </a:prstGeom>
        </p:spPr>
        <p:txBody>
          <a:bodyPr/>
          <a:lstStyle/>
          <a:p>
            <a:pPr/>
          </a:p>
        </p:txBody>
      </p:sp>
      <p:sp>
        <p:nvSpPr>
          <p:cNvPr id="477" name="Shape 477"/>
          <p:cNvSpPr/>
          <p:nvPr>
            <p:ph type="body" sz="quarter" idx="1"/>
          </p:nvPr>
        </p:nvSpPr>
        <p:spPr>
          <a:prstGeom prst="rect">
            <a:avLst/>
          </a:prstGeom>
        </p:spPr>
        <p:txBody>
          <a:bodyPr/>
          <a:lstStyle/>
          <a:p>
            <a:pPr/>
            <a:r>
              <a:t>https://www.w3schools.com/xml/xquery_flwor.asp</a:t>
            </a:r>
          </a:p>
          <a:p>
            <a:pPr/>
          </a:p>
          <a:p>
            <a:pPr/>
            <a:r>
              <a:t>https://sqljudo.wordpress.com/2013/12/26/xquery-for-the-sql-dba-part-three/</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2" name="Shape 482"/>
          <p:cNvSpPr/>
          <p:nvPr>
            <p:ph type="sldImg"/>
          </p:nvPr>
        </p:nvSpPr>
        <p:spPr>
          <a:prstGeom prst="rect">
            <a:avLst/>
          </a:prstGeom>
        </p:spPr>
        <p:txBody>
          <a:bodyPr/>
          <a:lstStyle/>
          <a:p>
            <a:pPr/>
          </a:p>
        </p:txBody>
      </p:sp>
      <p:sp>
        <p:nvSpPr>
          <p:cNvPr id="483" name="Shape 483"/>
          <p:cNvSpPr/>
          <p:nvPr>
            <p:ph type="body" sz="quarter" idx="1"/>
          </p:nvPr>
        </p:nvSpPr>
        <p:spPr>
          <a:prstGeom prst="rect">
            <a:avLst/>
          </a:prstGeom>
        </p:spPr>
        <p:txBody>
          <a:bodyPr/>
          <a:lstStyle/>
          <a:p>
            <a:pPr/>
            <a:r>
              <a:rPr u="sng">
                <a:solidFill>
                  <a:srgbClr val="0563C1"/>
                </a:solidFill>
                <a:uFill>
                  <a:solidFill>
                    <a:srgbClr val="0563C1"/>
                  </a:solidFill>
                </a:uFill>
                <a:hlinkClick r:id="rId3" invalidUrl="" action="" tgtFrame="" tooltip="" history="1" highlightClick="0" endSnd="0"/>
              </a:rPr>
              <a:t>https://en.wikipedia.org/wiki/XHTML</a:t>
            </a:r>
          </a:p>
          <a:p>
            <a:pPr/>
          </a:p>
          <a:p>
            <a:pPr/>
            <a:r>
              <a:t>XHTML is not a SQL Server feature per se.</a:t>
            </a:r>
          </a:p>
          <a:p>
            <a:pPr/>
            <a:r>
              <a:t>You can construct XHTML code using T-SQL XML features.</a:t>
            </a:r>
          </a:p>
          <a:p>
            <a:pPr/>
            <a:r>
              <a:t>You could use this to construct entire web pages (laboriously).</a:t>
            </a:r>
          </a:p>
          <a:p>
            <a:pPr/>
            <a:r>
              <a:t>This will perform much more poorly than string concatenation.</a:t>
            </a:r>
          </a:p>
          <a:p>
            <a:pPr/>
            <a:r>
              <a:t>But you don’t have to worry about syntactical mistakes.</a:t>
            </a:r>
          </a:p>
          <a:p>
            <a:pPr/>
            <a:r>
              <a:t>You could use this to construct pretty HTML-style emails to be sent using SQL Server, without any outside toolset.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XML does not have a concept of an array, natively. Attributes can’t be used easily as there must be only one attribute with a given name on any element. You could delimit values within an attribute, but there is no prescribed methodology. It would be up to the producing and consuming apps to handle and validate that.. However, XML does permit repeating elements at the same nesting level (except for the root level).</a:t>
            </a:r>
          </a:p>
          <a:p>
            <a:pPr/>
          </a:p>
          <a:p>
            <a:pPr/>
            <a:r>
              <a:t>JSON has a native concept of an array. It can be the top-level of a JSON document, but the array itself can’t have a name unless it’s part of an object.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8" name="Shape 498"/>
          <p:cNvSpPr/>
          <p:nvPr>
            <p:ph type="sldImg"/>
          </p:nvPr>
        </p:nvSpPr>
        <p:spPr>
          <a:prstGeom prst="rect">
            <a:avLst/>
          </a:prstGeom>
        </p:spPr>
        <p:txBody>
          <a:bodyPr/>
          <a:lstStyle/>
          <a:p>
            <a:pPr/>
          </a:p>
        </p:txBody>
      </p:sp>
      <p:sp>
        <p:nvSpPr>
          <p:cNvPr id="499" name="Shape 499"/>
          <p:cNvSpPr/>
          <p:nvPr>
            <p:ph type="body" sz="quarter" idx="1"/>
          </p:nvPr>
        </p:nvSpPr>
        <p:spPr>
          <a:prstGeom prst="rect">
            <a:avLst/>
          </a:prstGeom>
        </p:spPr>
        <p:txBody>
          <a:bodyPr/>
          <a:lstStyle/>
          <a:p>
            <a:pPr/>
            <a:r>
              <a:t>XML:</a:t>
            </a:r>
          </a:p>
          <a:p>
            <a:pPr/>
          </a:p>
          <a:p>
            <a:pPr/>
            <a:r>
              <a:t>SQL Server doesn’t care whether there’s an XML declaration or a root element.</a:t>
            </a:r>
          </a:p>
          <a:p>
            <a:pPr/>
          </a:p>
          <a:p>
            <a:pPr/>
            <a:r>
              <a:t>JSON:</a:t>
            </a:r>
          </a:p>
          <a:p>
            <a:pPr/>
          </a:p>
          <a:p>
            <a:pPr/>
            <a:r>
              <a:t>If you have two name/value pairs at the same level with the same name, the second value might not be easy to extract depending on the tool. E.g. SQL Server can only grab first value using JSON_VALUE (must use OPENJSON otherwise). JavaScript results in last value.</a:t>
            </a:r>
          </a:p>
          <a:p>
            <a:pPr/>
          </a:p>
          <a:p>
            <a:pPr/>
            <a:r>
              <a:rPr u="sng">
                <a:solidFill>
                  <a:srgbClr val="0563C1"/>
                </a:solidFill>
                <a:uFill>
                  <a:solidFill>
                    <a:srgbClr val="0563C1"/>
                  </a:solidFill>
                </a:uFill>
                <a:hlinkClick r:id="rId3" invalidUrl="" action="" tgtFrame="" tooltip="" history="1" highlightClick="0" endSnd="0"/>
              </a:rPr>
              <a:t>https://docs.microsoft.com/en-us/sql/relational-databases/json/solve-common-issues-with-json-in-sql-server</a:t>
            </a:r>
          </a:p>
          <a:p>
            <a:pPr/>
          </a:p>
          <a:p>
            <a:pPr/>
            <a:r>
              <a:t>Note: must be in a database with a compatibility level equal to or greater than 130.</a:t>
            </a:r>
          </a:p>
          <a:p>
            <a:pPr/>
          </a:p>
          <a:p>
            <a:pPr/>
            <a:r>
              <a:t>Both:</a:t>
            </a:r>
          </a:p>
          <a:p>
            <a:pPr/>
          </a:p>
          <a:p>
            <a:pPr/>
            <a:r>
              <a:t>Both are case sensitive.</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7" name="Shape 507"/>
          <p:cNvSpPr/>
          <p:nvPr>
            <p:ph type="sldImg"/>
          </p:nvPr>
        </p:nvSpPr>
        <p:spPr>
          <a:prstGeom prst="rect">
            <a:avLst/>
          </a:prstGeom>
        </p:spPr>
        <p:txBody>
          <a:bodyPr/>
          <a:lstStyle/>
          <a:p>
            <a:pPr/>
          </a:p>
        </p:txBody>
      </p:sp>
      <p:sp>
        <p:nvSpPr>
          <p:cNvPr id="508" name="Shape 508"/>
          <p:cNvSpPr/>
          <p:nvPr>
            <p:ph type="body" sz="quarter" idx="1"/>
          </p:nvPr>
        </p:nvSpPr>
        <p:spPr>
          <a:prstGeom prst="rect">
            <a:avLst/>
          </a:prstGeom>
        </p:spPr>
        <p:txBody>
          <a:bodyPr/>
          <a:lstStyle/>
          <a:p>
            <a:pPr/>
            <a:r>
              <a:t>http://codegolf.stackexchange.com/a/97899</a:t>
            </a:r>
          </a:p>
          <a:p>
            <a:pPr/>
          </a:p>
          <a:p>
            <a:pPr/>
            <a:r>
              <a:t>http://stackoverflow.com/a/13679245/2266979</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4" name="Shape 514"/>
          <p:cNvSpPr/>
          <p:nvPr>
            <p:ph type="sldImg"/>
          </p:nvPr>
        </p:nvSpPr>
        <p:spPr>
          <a:prstGeom prst="rect">
            <a:avLst/>
          </a:prstGeom>
        </p:spPr>
        <p:txBody>
          <a:bodyPr/>
          <a:lstStyle/>
          <a:p>
            <a:pPr/>
          </a:p>
        </p:txBody>
      </p:sp>
      <p:sp>
        <p:nvSpPr>
          <p:cNvPr id="515" name="Shape 515"/>
          <p:cNvSpPr/>
          <p:nvPr>
            <p:ph type="body" sz="quarter" idx="1"/>
          </p:nvPr>
        </p:nvSpPr>
        <p:spPr>
          <a:prstGeom prst="rect">
            <a:avLst/>
          </a:prstGeom>
        </p:spPr>
        <p:txBody>
          <a:bodyPr/>
          <a:lstStyle/>
          <a:p>
            <a:pPr/>
            <a:r>
              <a:t>https://twitter.com/icculus/status/376575908577935360/photo/1</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0" name="Shape 520"/>
          <p:cNvSpPr/>
          <p:nvPr>
            <p:ph type="sldImg"/>
          </p:nvPr>
        </p:nvSpPr>
        <p:spPr>
          <a:prstGeom prst="rect">
            <a:avLst/>
          </a:prstGeom>
        </p:spPr>
        <p:txBody>
          <a:bodyPr/>
          <a:lstStyle/>
          <a:p>
            <a:pPr/>
          </a:p>
        </p:txBody>
      </p:sp>
      <p:sp>
        <p:nvSpPr>
          <p:cNvPr id="521" name="Shape 521"/>
          <p:cNvSpPr/>
          <p:nvPr>
            <p:ph type="body" sz="quarter" idx="1"/>
          </p:nvPr>
        </p:nvSpPr>
        <p:spPr>
          <a:prstGeom prst="rect">
            <a:avLst/>
          </a:prstGeom>
        </p:spPr>
        <p:txBody>
          <a:bodyPr/>
          <a:lstStyle/>
          <a:p>
            <a:pPr/>
            <a:r>
              <a:t>https://blogs.msdn.microsoft.com/sqlreleaseservices/sql-server-2016-service-pack-1-sp1-released/</a:t>
            </a:r>
          </a:p>
          <a:p>
            <a:pPr/>
          </a:p>
          <a:p>
            <a:pPr/>
            <a:r>
              <a:rPr u="sng">
                <a:solidFill>
                  <a:srgbClr val="0563C1"/>
                </a:solidFill>
                <a:uFill>
                  <a:solidFill>
                    <a:srgbClr val="0563C1"/>
                  </a:solidFill>
                </a:uFill>
                <a:hlinkClick r:id="rId3" invalidUrl="" action="" tgtFrame="" tooltip="" history="1" highlightClick="0" endSnd="0"/>
              </a:rPr>
              <a:t>https://en.wikipedia.org/wiki/HTTP/2</a:t>
            </a:r>
          </a:p>
          <a:p>
            <a:pPr/>
          </a:p>
          <a:p>
            <a:pPr/>
            <a:r>
              <a:t>XML stored as optimized binary (MS-BINXML).</a:t>
            </a:r>
          </a:p>
          <a:p>
            <a:pPr/>
            <a:r>
              <a:t>Compression is now in SQL Server Standard edition (SP1).</a:t>
            </a:r>
          </a:p>
          <a:p>
            <a:pPr/>
            <a:r>
              <a:t>HTTPs/HTTP2 makes automatic compression widespread.</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30" name="Shape 530"/>
          <p:cNvSpPr/>
          <p:nvPr>
            <p:ph type="sldImg"/>
          </p:nvPr>
        </p:nvSpPr>
        <p:spPr>
          <a:prstGeom prst="rect">
            <a:avLst/>
          </a:prstGeom>
        </p:spPr>
        <p:txBody>
          <a:bodyPr/>
          <a:lstStyle/>
          <a:p>
            <a:pPr/>
          </a:p>
        </p:txBody>
      </p:sp>
      <p:sp>
        <p:nvSpPr>
          <p:cNvPr id="531" name="Shape 531"/>
          <p:cNvSpPr/>
          <p:nvPr>
            <p:ph type="body" sz="quarter" idx="1"/>
          </p:nvPr>
        </p:nvSpPr>
        <p:spPr>
          <a:prstGeom prst="rect">
            <a:avLst/>
          </a:prstGeom>
        </p:spPr>
        <p:txBody>
          <a:bodyPr/>
          <a:lstStyle/>
          <a:p>
            <a:pPr/>
            <a:r>
              <a:rPr u="sng">
                <a:solidFill>
                  <a:srgbClr val="0563C1"/>
                </a:solidFill>
                <a:uFill>
                  <a:solidFill>
                    <a:srgbClr val="0563C1"/>
                  </a:solidFill>
                </a:uFill>
                <a:hlinkClick r:id="rId3" invalidUrl="" action="" tgtFrame="" tooltip="" history="1" highlightClick="0" endSnd="0"/>
              </a:rPr>
              <a:t>http://www.cs.tufts.edu/comp/150IDS/final_papers/tstras01.1/FinalReport/FinalReport.html</a:t>
            </a:r>
          </a:p>
          <a:p>
            <a:pPr/>
          </a:p>
          <a:p>
            <a:pPr/>
            <a:r>
              <a:rPr u="sng">
                <a:solidFill>
                  <a:srgbClr val="0563C1"/>
                </a:solidFill>
                <a:uFill>
                  <a:solidFill>
                    <a:srgbClr val="0563C1"/>
                  </a:solidFill>
                </a:uFill>
                <a:hlinkClick r:id="rId4" invalidUrl="" action="" tgtFrame="" tooltip="" history="1" highlightClick="0" endSnd="0"/>
              </a:rPr>
              <a:t>https://blogs.msdn.microsoft.com/sqlserverstorageengine/2016/01/14/json-parsing-performance-comparison/</a:t>
            </a:r>
          </a:p>
          <a:p>
            <a:pPr/>
          </a:p>
          <a:p>
            <a:pPr/>
          </a:p>
          <a:p>
            <a:pPr/>
            <a:r>
              <a:t>JSON parsing is significantly faster in SQL Server and elsewhere.</a:t>
            </a:r>
          </a:p>
          <a:p>
            <a:pPr/>
            <a:r>
              <a:t>XML, especially with multiple XQuery expressions, will create very complex query plans. Even if not slower to execute, slower to compile.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2" name="Shape 202"/>
          <p:cNvSpPr/>
          <p:nvPr>
            <p:ph type="sldImg"/>
          </p:nvPr>
        </p:nvSpPr>
        <p:spPr>
          <a:prstGeom prst="rect">
            <a:avLst/>
          </a:prstGeom>
        </p:spPr>
        <p:txBody>
          <a:bodyPr/>
          <a:lstStyle/>
          <a:p>
            <a:pPr/>
          </a:p>
        </p:txBody>
      </p:sp>
      <p:sp>
        <p:nvSpPr>
          <p:cNvPr id="203" name="Shape 203"/>
          <p:cNvSpPr/>
          <p:nvPr>
            <p:ph type="body" sz="quarter" idx="1"/>
          </p:nvPr>
        </p:nvSpPr>
        <p:spPr>
          <a:prstGeom prst="rect">
            <a:avLst/>
          </a:prstGeom>
        </p:spPr>
        <p:txBody>
          <a:bodyPr/>
          <a:lstStyle/>
          <a:p>
            <a:pPr/>
            <a:r>
              <a:t>There’s no nesting limit defined in the specs, but implementations vary in their ability to nest.</a:t>
            </a:r>
          </a:p>
          <a:p>
            <a:pPr/>
          </a:p>
          <a:p>
            <a:pPr/>
            <a:r>
              <a:t>Msg 6335, Level 16, State 102, Line 5</a:t>
            </a:r>
          </a:p>
          <a:p>
            <a:pPr/>
            <a:r>
              <a:t>XML datatype instance has too many levels of nested nodes. Maximum allowed depth is 128 levels.</a:t>
            </a:r>
          </a:p>
          <a:p>
            <a:pPr/>
          </a:p>
          <a:p>
            <a:pPr/>
            <a:r>
              <a:t>Msg 13606, Level 16, State 1, Line 7</a:t>
            </a:r>
          </a:p>
          <a:p>
            <a:pPr/>
            <a:r>
              <a:t>JSON text that has more than 128 nesting levels cannot be parsed.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2" name="Shape 212"/>
          <p:cNvSpPr/>
          <p:nvPr>
            <p:ph type="sldImg"/>
          </p:nvPr>
        </p:nvSpPr>
        <p:spPr>
          <a:prstGeom prst="rect">
            <a:avLst/>
          </a:prstGeom>
        </p:spPr>
        <p:txBody>
          <a:bodyPr/>
          <a:lstStyle/>
          <a:p>
            <a:pPr/>
          </a:p>
        </p:txBody>
      </p:sp>
      <p:sp>
        <p:nvSpPr>
          <p:cNvPr id="213" name="Shape 213"/>
          <p:cNvSpPr/>
          <p:nvPr>
            <p:ph type="body" sz="quarter" idx="1"/>
          </p:nvPr>
        </p:nvSpPr>
        <p:spPr>
          <a:prstGeom prst="rect">
            <a:avLst/>
          </a:prstGeom>
        </p:spPr>
        <p:txBody>
          <a:bodyPr/>
          <a:lstStyle/>
          <a:p>
            <a:pPr/>
            <a:r>
              <a:t>XML Schemas:</a:t>
            </a:r>
          </a:p>
          <a:p>
            <a:pPr/>
          </a:p>
          <a:p>
            <a:pPr/>
            <a:r>
              <a:t>https://www.w3.org/TR/xmlschema-2/#dt-primitive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1" name="Shape 221"/>
          <p:cNvSpPr/>
          <p:nvPr>
            <p:ph type="sldImg"/>
          </p:nvPr>
        </p:nvSpPr>
        <p:spPr>
          <a:prstGeom prst="rect">
            <a:avLst/>
          </a:prstGeom>
        </p:spPr>
        <p:txBody>
          <a:bodyPr/>
          <a:lstStyle/>
          <a:p>
            <a:pPr/>
          </a:p>
        </p:txBody>
      </p:sp>
      <p:sp>
        <p:nvSpPr>
          <p:cNvPr id="222" name="Shape 222"/>
          <p:cNvSpPr/>
          <p:nvPr>
            <p:ph type="body" sz="quarter" idx="1"/>
          </p:nvPr>
        </p:nvSpPr>
        <p:spPr>
          <a:prstGeom prst="rect">
            <a:avLst/>
          </a:prstGeom>
        </p:spPr>
        <p:txBody>
          <a:bodyPr/>
          <a:lstStyle/>
          <a:p>
            <a:pPr/>
            <a:r>
              <a:t>XML</a:t>
            </a:r>
          </a:p>
          <a:p>
            <a:pPr/>
          </a:p>
          <a:p>
            <a:pPr/>
            <a:r>
              <a:t>Element names must start with a letter, underscore, or colon and must continue with letters, digits, periods, hyphens, underscores, or colons.</a:t>
            </a:r>
          </a:p>
          <a:p>
            <a:pPr/>
          </a:p>
          <a:p>
            <a:pPr/>
            <a:r>
              <a:t>Most folks recommend encoding "greater than" and both types of quotes always, but that's not necessary.</a:t>
            </a:r>
          </a:p>
          <a:p>
            <a:pPr/>
          </a:p>
          <a:p>
            <a:pPr/>
            <a:r>
              <a:rPr u="sng">
                <a:solidFill>
                  <a:srgbClr val="0563C1"/>
                </a:solidFill>
                <a:uFill>
                  <a:solidFill>
                    <a:srgbClr val="0563C1"/>
                  </a:solidFill>
                </a:uFill>
                <a:hlinkClick r:id="rId3" invalidUrl="" action="" tgtFrame="" tooltip="" history="1" highlightClick="0" endSnd="0"/>
              </a:rPr>
              <a:t>https://www.xml.com/pub/a/2001/07/25/namingparts.html</a:t>
            </a:r>
          </a:p>
          <a:p>
            <a:pPr/>
          </a:p>
          <a:p>
            <a:pPr/>
            <a:r>
              <a:rPr u="sng">
                <a:solidFill>
                  <a:srgbClr val="0563C1"/>
                </a:solidFill>
                <a:uFill>
                  <a:solidFill>
                    <a:srgbClr val="0563C1"/>
                  </a:solidFill>
                </a:uFill>
                <a:hlinkClick r:id="rId4" invalidUrl="" action="" tgtFrame="" tooltip="" history="1" highlightClick="0" endSnd="0"/>
              </a:rPr>
              <a:t>http://stackoverflow.com/questions/1091945/what-characters-do-i-need-to-escape-in-xml-documents</a:t>
            </a:r>
          </a:p>
          <a:p>
            <a:pPr/>
          </a:p>
          <a:p>
            <a:pPr/>
            <a:r>
              <a:t>JSON</a:t>
            </a:r>
          </a:p>
          <a:p>
            <a:pPr/>
          </a:p>
          <a:p>
            <a:pPr/>
            <a:r>
              <a:rPr u="sng">
                <a:solidFill>
                  <a:srgbClr val="0563C1"/>
                </a:solidFill>
                <a:uFill>
                  <a:solidFill>
                    <a:srgbClr val="0563C1"/>
                  </a:solidFill>
                </a:uFill>
                <a:hlinkClick r:id="rId5" invalidUrl="" action="" tgtFrame="" tooltip="" history="1" highlightClick="0" endSnd="0"/>
              </a:rPr>
              <a:t>https://www.ietf.org/rfc/rfc4627.txt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0" name="Shape 230"/>
          <p:cNvSpPr/>
          <p:nvPr>
            <p:ph type="sldImg"/>
          </p:nvPr>
        </p:nvSpPr>
        <p:spPr>
          <a:prstGeom prst="rect">
            <a:avLst/>
          </a:prstGeom>
        </p:spPr>
        <p:txBody>
          <a:bodyPr/>
          <a:lstStyle/>
          <a:p>
            <a:pPr/>
          </a:p>
        </p:txBody>
      </p:sp>
      <p:sp>
        <p:nvSpPr>
          <p:cNvPr id="231" name="Shape 231"/>
          <p:cNvSpPr/>
          <p:nvPr>
            <p:ph type="body" sz="quarter" idx="1"/>
          </p:nvPr>
        </p:nvSpPr>
        <p:spPr>
          <a:prstGeom prst="rect">
            <a:avLst/>
          </a:prstGeom>
        </p:spPr>
        <p:txBody>
          <a:bodyPr/>
          <a:lstStyle/>
          <a:p>
            <a:pPr/>
            <a:r>
              <a:t>Inflection point is February 2016</a:t>
            </a:r>
          </a:p>
          <a:p>
            <a:pPr/>
          </a:p>
          <a:p>
            <a:pPr/>
          </a:p>
          <a:p>
            <a:pPr/>
            <a:r>
              <a:t>https://trends.google.com/trends/explore?date=2012-02-01%202018-03-31&amp;q=XML,JSON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rPr u="sng">
                <a:solidFill>
                  <a:srgbClr val="0563C1"/>
                </a:solidFill>
                <a:uFill>
                  <a:solidFill>
                    <a:srgbClr val="0563C1"/>
                  </a:solidFill>
                </a:uFill>
                <a:hlinkClick r:id="rId3" invalidUrl="" action="" tgtFrame="" tooltip="" history="1" highlightClick="0" endSnd="0"/>
              </a:rPr>
              <a:t>https://trends.google.com/trends/explore?cat=5&amp;date=2012-02-01%202017-01-31&amp;q=soap,rest</a:t>
            </a:r>
          </a:p>
          <a:p>
            <a:pPr/>
          </a:p>
          <a:p>
            <a:pPr/>
            <a:r>
              <a:t>Seriously I've seen people grimace when I mention XML.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r>
              <a:t>SSIS Packages: </a:t>
            </a:r>
            <a:r>
              <a:rPr u="sng">
                <a:solidFill>
                  <a:srgbClr val="0563C1"/>
                </a:solidFill>
                <a:uFill>
                  <a:solidFill>
                    <a:srgbClr val="0563C1"/>
                  </a:solidFill>
                </a:uFill>
                <a:hlinkClick r:id="rId3" invalidUrl="" action="" tgtFrame="" tooltip="" history="1" highlightClick="0" endSnd="0"/>
              </a:rPr>
              <a:t>https://msdn.microsoft.com/en-us/library/hh758694(v=sql.120).aspx</a:t>
            </a:r>
          </a:p>
          <a:p>
            <a:pPr/>
            <a:r>
              <a:t>SSRS Configuration: </a:t>
            </a:r>
            <a:r>
              <a:rPr u="sng">
                <a:solidFill>
                  <a:srgbClr val="0563C1"/>
                </a:solidFill>
                <a:uFill>
                  <a:solidFill>
                    <a:srgbClr val="0563C1"/>
                  </a:solidFill>
                </a:uFill>
                <a:hlinkClick r:id="rId4" invalidUrl="" action="" tgtFrame="" tooltip="" history="1" highlightClick="0" endSnd="0"/>
              </a:rPr>
              <a:t>https://docs.microsoft.com/en-us/sql/reporting-services/report-server/reporting-services-configuration-files</a:t>
            </a:r>
          </a:p>
          <a:p>
            <a:pPr/>
            <a:r>
              <a:t>SSAS XMLA: </a:t>
            </a:r>
            <a:r>
              <a:rPr u="sng">
                <a:solidFill>
                  <a:srgbClr val="0563C1"/>
                </a:solidFill>
                <a:uFill>
                  <a:solidFill>
                    <a:srgbClr val="0563C1"/>
                  </a:solidFill>
                </a:uFill>
                <a:hlinkClick r:id="rId5" invalidUrl="" action="" tgtFrame="" tooltip="" history="1" highlightClick="0" endSnd="0"/>
              </a:rPr>
              <a:t>https://www.mssqltips.com/sqlservertip/2982/sql-server-2012-analysis-services-xmla/</a:t>
            </a:r>
          </a:p>
          <a:p>
            <a:pPr/>
          </a:p>
          <a:p>
            <a:pPr/>
            <a:r>
              <a:t>TMSL: </a:t>
            </a:r>
            <a:r>
              <a:rPr u="sng">
                <a:solidFill>
                  <a:srgbClr val="0563C1"/>
                </a:solidFill>
                <a:uFill>
                  <a:solidFill>
                    <a:srgbClr val="0563C1"/>
                  </a:solidFill>
                </a:uFill>
                <a:hlinkClick r:id="rId6" invalidUrl="" action="" tgtFrame="" tooltip="" history="1" highlightClick="0" endSnd="0"/>
              </a:rPr>
              <a:t>https://docs.microsoft.com/en-us/sql/analysis-services/tabular-model-scripting-language-tmsl-reference</a:t>
            </a:r>
          </a:p>
          <a:p>
            <a:pPr/>
            <a:r>
              <a:t>Visual Studio Team Services Extensions: </a:t>
            </a:r>
            <a:r>
              <a:rPr u="sng">
                <a:solidFill>
                  <a:srgbClr val="0563C1"/>
                </a:solidFill>
                <a:uFill>
                  <a:solidFill>
                    <a:srgbClr val="0563C1"/>
                  </a:solidFill>
                </a:uFill>
                <a:hlinkClick r:id="rId7" invalidUrl="" action="" tgtFrame="" tooltip="" history="1" highlightClick="0" endSnd="0"/>
              </a:rPr>
              <a:t>https://www.visualstudio.com/en-us/docs/integrate/extensions/develop/manifest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spTree>
      <p:nvGrpSpPr>
        <p:cNvPr id="1" name=""/>
        <p:cNvGrpSpPr/>
        <p:nvPr/>
      </p:nvGrpSpPr>
      <p:grpSpPr>
        <a:xfrm>
          <a:off x="0" y="0"/>
          <a:ext cx="0" cy="0"/>
          <a:chOff x="0" y="0"/>
          <a:chExt cx="0" cy="0"/>
        </a:xfrm>
      </p:grpSpPr>
      <p:sp>
        <p:nvSpPr>
          <p:cNvPr id="15" name="Title Text"/>
          <p:cNvSpPr txBox="1"/>
          <p:nvPr>
            <p:ph type="title"/>
          </p:nvPr>
        </p:nvSpPr>
        <p:spPr>
          <a:xfrm>
            <a:off x="1524000" y="1122362"/>
            <a:ext cx="9144000" cy="2387601"/>
          </a:xfrm>
          <a:prstGeom prst="rect">
            <a:avLst/>
          </a:prstGeom>
        </p:spPr>
        <p:txBody>
          <a:bodyPr anchor="b"/>
          <a:lstStyle>
            <a:lvl1pPr algn="ctr">
              <a:defRPr sz="6000"/>
            </a:lvl1pPr>
          </a:lstStyle>
          <a:p>
            <a:pPr/>
            <a:r>
              <a:t>Title Text</a:t>
            </a:r>
          </a:p>
        </p:txBody>
      </p:sp>
      <p:sp>
        <p:nvSpPr>
          <p:cNvPr id="16" name="Body Level One…"/>
          <p:cNvSpPr txBox="1"/>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pPr/>
            <a:r>
              <a:t>Body Level One</a:t>
            </a:r>
          </a:p>
          <a:p>
            <a:pPr lvl="1"/>
            <a:r>
              <a:t>Body Level Two</a:t>
            </a:r>
          </a:p>
          <a:p>
            <a:pPr lvl="2"/>
            <a:r>
              <a:t>Body Level Three</a:t>
            </a:r>
          </a:p>
          <a:p>
            <a:pPr lvl="3"/>
            <a:r>
              <a:t>Body Level Four</a:t>
            </a:r>
          </a:p>
          <a:p>
            <a:pPr lvl="4"/>
            <a:r>
              <a:t>Body Level Five</a:t>
            </a:r>
          </a:p>
        </p:txBody>
      </p:sp>
      <p:sp>
        <p:nvSpPr>
          <p:cNvPr id="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Picture with Caption">
    <p:spTree>
      <p:nvGrpSpPr>
        <p:cNvPr id="1" name=""/>
        <p:cNvGrpSpPr/>
        <p:nvPr/>
      </p:nvGrpSpPr>
      <p:grpSpPr>
        <a:xfrm>
          <a:off x="0" y="0"/>
          <a:ext cx="0" cy="0"/>
          <a:chOff x="0" y="0"/>
          <a:chExt cx="0" cy="0"/>
        </a:xfrm>
      </p:grpSpPr>
      <p:sp>
        <p:nvSpPr>
          <p:cNvPr id="104"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105" name="Image"/>
          <p:cNvSpPr/>
          <p:nvPr>
            <p:ph type="pic" sz="half" idx="13"/>
          </p:nvPr>
        </p:nvSpPr>
        <p:spPr>
          <a:xfrm>
            <a:off x="5183187" y="987425"/>
            <a:ext cx="6172201" cy="4873625"/>
          </a:xfrm>
          <a:prstGeom prst="rect">
            <a:avLst/>
          </a:prstGeom>
        </p:spPr>
        <p:txBody>
          <a:bodyPr lIns="91439" rIns="91439">
            <a:noAutofit/>
          </a:bodyPr>
          <a:lstStyle/>
          <a:p>
            <a:pPr/>
          </a:p>
        </p:txBody>
      </p:sp>
      <p:sp>
        <p:nvSpPr>
          <p:cNvPr id="106" name="Body Level One…"/>
          <p:cNvSpPr txBox="1"/>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107" name="Slide Number"/>
          <p:cNvSpPr txBox="1"/>
          <p:nvPr>
            <p:ph type="sldNum" sz="quarter" idx="2"/>
          </p:nvPr>
        </p:nvSpPr>
        <p:spPr>
          <a:prstGeom prst="rect">
            <a:avLst/>
          </a:prstGeom>
        </p:spPr>
        <p:txBody>
          <a:bodyPr/>
          <a:lstStyle/>
          <a:p>
            <a:pPr/>
            <a:fld id="{86CB4B4D-7CA3-9044-876B-883B54F8677D}" type="slidenum"/>
          </a:p>
        </p:txBody>
      </p:sp>
      <p:sp>
        <p:nvSpPr>
          <p:cNvPr id="108" name="{&lt;&gt;}"/>
          <p:cNvSpPr txBox="1"/>
          <p:nvPr/>
        </p:nvSpPr>
        <p:spPr>
          <a:xfrm>
            <a:off x="9075454" y="89871"/>
            <a:ext cx="2847788" cy="146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9000">
                <a:solidFill>
                  <a:srgbClr val="007A3E">
                    <a:alpha val="16390"/>
                  </a:srgbClr>
                </a:solidFill>
                <a:latin typeface="Courier"/>
                <a:ea typeface="Courier"/>
                <a:cs typeface="Courier"/>
                <a:sym typeface="Courier"/>
              </a:defRPr>
            </a:lvl1pPr>
          </a:lstStyle>
          <a:p>
            <a:pPr/>
            <a:r>
              <a:t>{&lt;&gt;}</a:t>
            </a:r>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Title and Vertical Text">
    <p:spTree>
      <p:nvGrpSpPr>
        <p:cNvPr id="1" name=""/>
        <p:cNvGrpSpPr/>
        <p:nvPr/>
      </p:nvGrpSpPr>
      <p:grpSpPr>
        <a:xfrm>
          <a:off x="0" y="0"/>
          <a:ext cx="0" cy="0"/>
          <a:chOff x="0" y="0"/>
          <a:chExt cx="0" cy="0"/>
        </a:xfrm>
      </p:grpSpPr>
      <p:sp>
        <p:nvSpPr>
          <p:cNvPr id="115" name="Title Text"/>
          <p:cNvSpPr txBox="1"/>
          <p:nvPr>
            <p:ph type="title"/>
          </p:nvPr>
        </p:nvSpPr>
        <p:spPr>
          <a:prstGeom prst="rect">
            <a:avLst/>
          </a:prstGeom>
        </p:spPr>
        <p:txBody>
          <a:bodyPr/>
          <a:lstStyle/>
          <a:p>
            <a:pPr/>
            <a:r>
              <a:t>Title Text</a:t>
            </a:r>
          </a:p>
        </p:txBody>
      </p:sp>
      <p:sp>
        <p:nvSpPr>
          <p:cNvPr id="11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
        <p:nvSpPr>
          <p:cNvPr id="118" name="{&lt;&gt;}"/>
          <p:cNvSpPr txBox="1"/>
          <p:nvPr/>
        </p:nvSpPr>
        <p:spPr>
          <a:xfrm>
            <a:off x="9075454" y="89871"/>
            <a:ext cx="2847788" cy="146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9000">
                <a:solidFill>
                  <a:srgbClr val="007A3E">
                    <a:alpha val="16390"/>
                  </a:srgbClr>
                </a:solidFill>
                <a:latin typeface="Courier"/>
                <a:ea typeface="Courier"/>
                <a:cs typeface="Courier"/>
                <a:sym typeface="Courier"/>
              </a:defRPr>
            </a:lvl1pPr>
          </a:lstStyle>
          <a:p>
            <a:pPr/>
            <a:r>
              <a:t>{&lt;&gt;}</a:t>
            </a:r>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Vertical Title and Text">
    <p:spTree>
      <p:nvGrpSpPr>
        <p:cNvPr id="1" name=""/>
        <p:cNvGrpSpPr/>
        <p:nvPr/>
      </p:nvGrpSpPr>
      <p:grpSpPr>
        <a:xfrm>
          <a:off x="0" y="0"/>
          <a:ext cx="0" cy="0"/>
          <a:chOff x="0" y="0"/>
          <a:chExt cx="0" cy="0"/>
        </a:xfrm>
      </p:grpSpPr>
      <p:sp>
        <p:nvSpPr>
          <p:cNvPr id="125" name="Title Text"/>
          <p:cNvSpPr txBox="1"/>
          <p:nvPr>
            <p:ph type="title"/>
          </p:nvPr>
        </p:nvSpPr>
        <p:spPr>
          <a:xfrm>
            <a:off x="8724900" y="365125"/>
            <a:ext cx="2628900" cy="5811838"/>
          </a:xfrm>
          <a:prstGeom prst="rect">
            <a:avLst/>
          </a:prstGeom>
        </p:spPr>
        <p:txBody>
          <a:bodyPr/>
          <a:lstStyle/>
          <a:p>
            <a:pPr/>
            <a:r>
              <a:t>Title Text</a:t>
            </a:r>
          </a:p>
        </p:txBody>
      </p:sp>
      <p:sp>
        <p:nvSpPr>
          <p:cNvPr id="126" name="Body Level One…"/>
          <p:cNvSpPr txBox="1"/>
          <p:nvPr>
            <p:ph type="body" idx="1"/>
          </p:nvPr>
        </p:nvSpPr>
        <p:spPr>
          <a:xfrm>
            <a:off x="838200" y="365125"/>
            <a:ext cx="7734300" cy="58118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27" name="Slide Number"/>
          <p:cNvSpPr txBox="1"/>
          <p:nvPr>
            <p:ph type="sldNum" sz="quarter" idx="2"/>
          </p:nvPr>
        </p:nvSpPr>
        <p:spPr>
          <a:prstGeom prst="rect">
            <a:avLst/>
          </a:prstGeom>
        </p:spPr>
        <p:txBody>
          <a:bodyPr/>
          <a:lstStyle/>
          <a:p>
            <a:pPr/>
            <a:fld id="{86CB4B4D-7CA3-9044-876B-883B54F8677D}" type="slidenum"/>
          </a:p>
        </p:txBody>
      </p:sp>
      <p:sp>
        <p:nvSpPr>
          <p:cNvPr id="128" name="{&lt;&gt;}"/>
          <p:cNvSpPr txBox="1"/>
          <p:nvPr/>
        </p:nvSpPr>
        <p:spPr>
          <a:xfrm>
            <a:off x="9075454" y="89871"/>
            <a:ext cx="2847788" cy="146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9000">
                <a:solidFill>
                  <a:srgbClr val="007A3E">
                    <a:alpha val="16390"/>
                  </a:srgbClr>
                </a:solidFill>
                <a:latin typeface="Courier"/>
                <a:ea typeface="Courier"/>
                <a:cs typeface="Courier"/>
                <a:sym typeface="Courier"/>
              </a:defRPr>
            </a:lvl1pPr>
          </a:lstStyle>
          <a:p>
            <a:pPr/>
            <a:r>
              <a:t>{&lt;&gt;}</a:t>
            </a:r>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4" name="Title Text"/>
          <p:cNvSpPr txBox="1"/>
          <p:nvPr>
            <p:ph type="title"/>
          </p:nvPr>
        </p:nvSpPr>
        <p:spPr>
          <a:prstGeom prst="rect">
            <a:avLst/>
          </a:prstGeom>
        </p:spPr>
        <p:txBody>
          <a:bodyPr/>
          <a:lstStyle/>
          <a:p>
            <a:pPr/>
            <a:r>
              <a:t>Title Text</a:t>
            </a:r>
          </a:p>
        </p:txBody>
      </p:sp>
      <p:sp>
        <p:nvSpPr>
          <p:cNvPr id="2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3" name="Picture 3" descr="Picture 3"/>
          <p:cNvPicPr>
            <a:picLocks noChangeAspect="1"/>
          </p:cNvPicPr>
          <p:nvPr/>
        </p:nvPicPr>
        <p:blipFill>
          <a:blip r:embed="rId2">
            <a:extLst/>
          </a:blip>
          <a:stretch>
            <a:fillRect/>
          </a:stretch>
        </p:blipFill>
        <p:spPr>
          <a:xfrm>
            <a:off x="-360000" y="-359912"/>
            <a:ext cx="5328002" cy="7200001"/>
          </a:xfrm>
          <a:prstGeom prst="rect">
            <a:avLst/>
          </a:prstGeom>
          <a:ln w="12700">
            <a:miter lim="400000"/>
          </a:ln>
        </p:spPr>
      </p:pic>
      <p:sp>
        <p:nvSpPr>
          <p:cNvPr id="34" name="Section Title"/>
          <p:cNvSpPr txBox="1"/>
          <p:nvPr>
            <p:ph type="body" idx="13"/>
          </p:nvPr>
        </p:nvSpPr>
        <p:spPr>
          <a:xfrm>
            <a:off x="360364" y="360363"/>
            <a:ext cx="10799762" cy="5759449"/>
          </a:xfrm>
          <a:prstGeom prst="rect">
            <a:avLst/>
          </a:prstGeom>
        </p:spPr>
        <p:txBody>
          <a:bodyPr lIns="0" tIns="0" rIns="0" bIns="0" anchor="ctr"/>
          <a:lstStyle>
            <a:lvl1pPr marL="0" indent="0" algn="r" defTabSz="576025">
              <a:lnSpc>
                <a:spcPct val="100000"/>
              </a:lnSpc>
              <a:spcBef>
                <a:spcPts val="0"/>
              </a:spcBef>
              <a:buSzTx/>
              <a:buFontTx/>
              <a:buNone/>
              <a:defRPr sz="6000">
                <a:solidFill>
                  <a:srgbClr val="007A3E"/>
                </a:solidFill>
                <a:latin typeface="Segoe UI"/>
                <a:ea typeface="Segoe UI"/>
                <a:cs typeface="Segoe UI"/>
                <a:sym typeface="Segoe UI"/>
              </a:defRPr>
            </a:lvl1pPr>
          </a:lstStyle>
          <a:p>
            <a:pPr/>
            <a:r>
              <a:t>Section Title</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wo Content">
    <p:spTree>
      <p:nvGrpSpPr>
        <p:cNvPr id="1" name=""/>
        <p:cNvGrpSpPr/>
        <p:nvPr/>
      </p:nvGrpSpPr>
      <p:grpSpPr>
        <a:xfrm>
          <a:off x="0" y="0"/>
          <a:ext cx="0" cy="0"/>
          <a:chOff x="0" y="0"/>
          <a:chExt cx="0" cy="0"/>
        </a:xfrm>
      </p:grpSpPr>
      <p:sp>
        <p:nvSpPr>
          <p:cNvPr id="42" name="Title Text"/>
          <p:cNvSpPr txBox="1"/>
          <p:nvPr>
            <p:ph type="title"/>
          </p:nvPr>
        </p:nvSpPr>
        <p:spPr>
          <a:xfrm>
            <a:off x="838200" y="365125"/>
            <a:ext cx="10515600" cy="912531"/>
          </a:xfrm>
          <a:prstGeom prst="rect">
            <a:avLst/>
          </a:prstGeom>
        </p:spPr>
        <p:txBody>
          <a:bodyPr/>
          <a:lstStyle/>
          <a:p>
            <a:pPr/>
            <a:r>
              <a:t>Title Text</a:t>
            </a:r>
          </a:p>
        </p:txBody>
      </p:sp>
      <p:sp>
        <p:nvSpPr>
          <p:cNvPr id="43" name="Body Level One…"/>
          <p:cNvSpPr txBox="1"/>
          <p:nvPr>
            <p:ph type="body" sz="half" idx="1"/>
          </p:nvPr>
        </p:nvSpPr>
        <p:spPr>
          <a:xfrm>
            <a:off x="838200" y="1457043"/>
            <a:ext cx="5181600" cy="4719921"/>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Picture Background">
    <p:spTree>
      <p:nvGrpSpPr>
        <p:cNvPr id="1" name=""/>
        <p:cNvGrpSpPr/>
        <p:nvPr/>
      </p:nvGrpSpPr>
      <p:grpSpPr>
        <a:xfrm>
          <a:off x="0" y="0"/>
          <a:ext cx="0" cy="0"/>
          <a:chOff x="0" y="0"/>
          <a:chExt cx="0" cy="0"/>
        </a:xfrm>
      </p:grpSpPr>
      <p:sp>
        <p:nvSpPr>
          <p:cNvPr id="51" name="Oval"/>
          <p:cNvSpPr/>
          <p:nvPr/>
        </p:nvSpPr>
        <p:spPr>
          <a:xfrm>
            <a:off x="-3107209" y="-1769170"/>
            <a:ext cx="13072418" cy="10396340"/>
          </a:xfrm>
          <a:prstGeom prst="ellipse">
            <a:avLst/>
          </a:prstGeom>
          <a:gradFill>
            <a:gsLst>
              <a:gs pos="0">
                <a:srgbClr val="FFFFFF">
                  <a:alpha val="77238"/>
                </a:srgbClr>
              </a:gs>
              <a:gs pos="88860">
                <a:srgbClr val="FFFFFF">
                  <a:alpha val="69659"/>
                </a:srgbClr>
              </a:gs>
              <a:gs pos="100000">
                <a:srgbClr val="FFFFFF">
                  <a:alpha val="38619"/>
                </a:srgbClr>
              </a:gs>
            </a:gsLst>
            <a:lin ang="3731148"/>
          </a:gradFill>
          <a:ln w="12700">
            <a:miter lim="400000"/>
          </a:ln>
        </p:spPr>
        <p:txBody>
          <a:bodyPr lIns="45719" rIns="45719" anchor="ctr"/>
          <a:lstStyle/>
          <a:p>
            <a:pPr/>
          </a:p>
        </p:txBody>
      </p:sp>
      <p:sp>
        <p:nvSpPr>
          <p:cNvPr id="52" name="Title Text"/>
          <p:cNvSpPr txBox="1"/>
          <p:nvPr>
            <p:ph type="title"/>
          </p:nvPr>
        </p:nvSpPr>
        <p:spPr>
          <a:xfrm>
            <a:off x="838200" y="365125"/>
            <a:ext cx="10515600" cy="912531"/>
          </a:xfrm>
          <a:prstGeom prst="rect">
            <a:avLst/>
          </a:prstGeom>
        </p:spPr>
        <p:txBody>
          <a:bodyPr/>
          <a:lstStyle/>
          <a:p>
            <a:pPr/>
            <a:r>
              <a:t>Title Text</a:t>
            </a:r>
          </a:p>
        </p:txBody>
      </p:sp>
      <p:sp>
        <p:nvSpPr>
          <p:cNvPr id="53" name="Body Level One…"/>
          <p:cNvSpPr txBox="1"/>
          <p:nvPr>
            <p:ph type="body" sz="half" idx="1"/>
          </p:nvPr>
        </p:nvSpPr>
        <p:spPr>
          <a:xfrm>
            <a:off x="838200" y="1457043"/>
            <a:ext cx="5181600" cy="4719921"/>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prstGeom prst="rect">
            <a:avLst/>
          </a:prstGeom>
        </p:spPr>
        <p:txBody>
          <a:bodyPr/>
          <a:lstStyle/>
          <a:p>
            <a:pPr/>
            <a:fld id="{86CB4B4D-7CA3-9044-876B-883B54F8677D}" type="slidenum"/>
          </a:p>
        </p:txBody>
      </p:sp>
      <p:sp>
        <p:nvSpPr>
          <p:cNvPr id="55" name="XML vs JSON – Battle Royale / @RileyMajor"/>
          <p:cNvSpPr txBox="1"/>
          <p:nvPr/>
        </p:nvSpPr>
        <p:spPr>
          <a:xfrm>
            <a:off x="3489424" y="6356350"/>
            <a:ext cx="5213152" cy="35066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a:solidFill>
                  <a:srgbClr val="888888"/>
                </a:solidFill>
              </a:defRPr>
            </a:lvl1pPr>
          </a:lstStyle>
          <a:p>
            <a:pPr/>
            <a:r>
              <a:t>XML vs JSON – Battle Royale / @RileyMajor</a:t>
            </a:r>
          </a:p>
        </p:txBody>
      </p:sp>
      <p:sp>
        <p:nvSpPr>
          <p:cNvPr id="56" name="2018-04-07"/>
          <p:cNvSpPr txBox="1"/>
          <p:nvPr/>
        </p:nvSpPr>
        <p:spPr>
          <a:xfrm>
            <a:off x="838200" y="6406785"/>
            <a:ext cx="2743200" cy="26425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1200">
                <a:solidFill>
                  <a:srgbClr val="888888"/>
                </a:solidFill>
              </a:defRPr>
            </a:lvl1pPr>
          </a:lstStyle>
          <a:p>
            <a:pPr/>
            <a:r>
              <a:t>2018-04-07</a:t>
            </a:r>
          </a:p>
        </p:txBody>
      </p:sp>
      <p:sp>
        <p:nvSpPr>
          <p:cNvPr id="57" name="{&lt;&gt;}"/>
          <p:cNvSpPr txBox="1"/>
          <p:nvPr/>
        </p:nvSpPr>
        <p:spPr>
          <a:xfrm>
            <a:off x="9075454" y="89871"/>
            <a:ext cx="2847788" cy="146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9000">
                <a:solidFill>
                  <a:srgbClr val="007A3E">
                    <a:alpha val="16390"/>
                  </a:srgbClr>
                </a:solidFill>
                <a:latin typeface="Courier"/>
                <a:ea typeface="Courier"/>
                <a:cs typeface="Courier"/>
                <a:sym typeface="Courier"/>
              </a:defRPr>
            </a:lvl1pPr>
          </a:lstStyle>
          <a:p>
            <a:pPr/>
            <a:r>
              <a:t>{&lt;&gt;}</a:t>
            </a:r>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showMasterPhAnim="1">
  <p:cSld name="Comparison">
    <p:spTree>
      <p:nvGrpSpPr>
        <p:cNvPr id="1" name=""/>
        <p:cNvGrpSpPr/>
        <p:nvPr/>
      </p:nvGrpSpPr>
      <p:grpSpPr>
        <a:xfrm>
          <a:off x="0" y="0"/>
          <a:ext cx="0" cy="0"/>
          <a:chOff x="0" y="0"/>
          <a:chExt cx="0" cy="0"/>
        </a:xfrm>
      </p:grpSpPr>
      <p:sp>
        <p:nvSpPr>
          <p:cNvPr id="64" name="Title Text"/>
          <p:cNvSpPr txBox="1"/>
          <p:nvPr>
            <p:ph type="title"/>
          </p:nvPr>
        </p:nvSpPr>
        <p:spPr>
          <a:xfrm>
            <a:off x="839787" y="365125"/>
            <a:ext cx="10515601" cy="670361"/>
          </a:xfrm>
          <a:prstGeom prst="rect">
            <a:avLst/>
          </a:prstGeom>
        </p:spPr>
        <p:txBody>
          <a:bodyPr/>
          <a:lstStyle/>
          <a:p>
            <a:pPr/>
            <a:r>
              <a:t>Title Text</a:t>
            </a:r>
          </a:p>
        </p:txBody>
      </p:sp>
      <p:sp>
        <p:nvSpPr>
          <p:cNvPr id="65" name="Body Level One…"/>
          <p:cNvSpPr txBox="1"/>
          <p:nvPr>
            <p:ph type="body" sz="quarter" idx="1"/>
          </p:nvPr>
        </p:nvSpPr>
        <p:spPr>
          <a:xfrm>
            <a:off x="839787" y="1035486"/>
            <a:ext cx="5157789" cy="605425"/>
          </a:xfrm>
          <a:prstGeom prst="rect">
            <a:avLst/>
          </a:prstGeom>
        </p:spPr>
        <p:txBody>
          <a:bodyPr anchor="b"/>
          <a:lstStyle>
            <a:lvl1pPr marL="0" indent="0">
              <a:buSzTx/>
              <a:buFontTx/>
              <a:buNone/>
              <a:defRPr b="1" sz="3000"/>
            </a:lvl1pPr>
            <a:lvl2pPr marL="0" indent="457200">
              <a:buSzTx/>
              <a:buFontTx/>
              <a:buNone/>
              <a:defRPr b="1" sz="3000"/>
            </a:lvl2pPr>
            <a:lvl3pPr marL="0" indent="914400">
              <a:buSzTx/>
              <a:buFontTx/>
              <a:buNone/>
              <a:defRPr b="1" sz="3000"/>
            </a:lvl3pPr>
            <a:lvl4pPr marL="0" indent="1371600">
              <a:buSzTx/>
              <a:buFontTx/>
              <a:buNone/>
              <a:defRPr b="1" sz="3000"/>
            </a:lvl4pPr>
            <a:lvl5pPr marL="0" indent="1828800">
              <a:buSzTx/>
              <a:buFontTx/>
              <a:buNone/>
              <a:defRPr b="1" sz="3000"/>
            </a:lvl5pPr>
          </a:lstStyle>
          <a:p>
            <a:pPr/>
            <a:r>
              <a:t>Body Level One</a:t>
            </a:r>
          </a:p>
          <a:p>
            <a:pPr lvl="1"/>
            <a:r>
              <a:t>Body Level Two</a:t>
            </a:r>
          </a:p>
          <a:p>
            <a:pPr lvl="2"/>
            <a:r>
              <a:t>Body Level Three</a:t>
            </a:r>
          </a:p>
          <a:p>
            <a:pPr lvl="3"/>
            <a:r>
              <a:t>Body Level Four</a:t>
            </a:r>
          </a:p>
          <a:p>
            <a:pPr lvl="4"/>
            <a:r>
              <a:t>Body Level Five</a:t>
            </a:r>
          </a:p>
        </p:txBody>
      </p:sp>
      <p:sp>
        <p:nvSpPr>
          <p:cNvPr id="66" name="Rectangle"/>
          <p:cNvSpPr/>
          <p:nvPr>
            <p:ph type="body" sz="quarter" idx="13"/>
          </p:nvPr>
        </p:nvSpPr>
        <p:spPr>
          <a:xfrm>
            <a:off x="6172200" y="1035486"/>
            <a:ext cx="5183188" cy="605426"/>
          </a:xfrm>
          <a:prstGeom prst="rect">
            <a:avLst/>
          </a:prstGeom>
        </p:spPr>
        <p:txBody>
          <a:bodyPr anchor="b"/>
          <a:lstStyle/>
          <a:p>
            <a:pPr marL="0" indent="0">
              <a:buSzTx/>
              <a:buFontTx/>
              <a:buNone/>
              <a:defRPr b="1" sz="3000"/>
            </a:pPr>
          </a:p>
        </p:txBody>
      </p:sp>
      <p:sp>
        <p:nvSpPr>
          <p:cNvPr id="67" name="Slide Number"/>
          <p:cNvSpPr txBox="1"/>
          <p:nvPr>
            <p:ph type="sldNum" sz="quarter" idx="2"/>
          </p:nvPr>
        </p:nvSpPr>
        <p:spPr>
          <a:prstGeom prst="rect">
            <a:avLst/>
          </a:prstGeom>
        </p:spPr>
        <p:txBody>
          <a:bodyPr/>
          <a:lstStyle/>
          <a:p>
            <a:pPr/>
            <a:fld id="{86CB4B4D-7CA3-9044-876B-883B54F8677D}" type="slidenum"/>
          </a:p>
        </p:txBody>
      </p:sp>
      <p:sp>
        <p:nvSpPr>
          <p:cNvPr id="68" name="XML vs JSON – Battle Royale / @RileyMajor"/>
          <p:cNvSpPr txBox="1"/>
          <p:nvPr/>
        </p:nvSpPr>
        <p:spPr>
          <a:xfrm>
            <a:off x="3489424" y="6363581"/>
            <a:ext cx="5213152" cy="3506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a:solidFill>
                  <a:srgbClr val="888888"/>
                </a:solidFill>
              </a:defRPr>
            </a:lvl1pPr>
          </a:lstStyle>
          <a:p>
            <a:pPr/>
            <a:r>
              <a:t>XML vs JSON – Battle Royale / @RileyMajor</a:t>
            </a:r>
          </a:p>
        </p:txBody>
      </p:sp>
      <p:sp>
        <p:nvSpPr>
          <p:cNvPr id="69" name="2018-04-07"/>
          <p:cNvSpPr txBox="1"/>
          <p:nvPr/>
        </p:nvSpPr>
        <p:spPr>
          <a:xfrm>
            <a:off x="838200" y="6406785"/>
            <a:ext cx="2743200" cy="26425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1200">
                <a:solidFill>
                  <a:srgbClr val="888888"/>
                </a:solidFill>
              </a:defRPr>
            </a:lvl1pPr>
          </a:lstStyle>
          <a:p>
            <a:pPr/>
            <a:r>
              <a:t>2018-04-07</a:t>
            </a:r>
          </a:p>
        </p:txBody>
      </p:sp>
      <p:sp>
        <p:nvSpPr>
          <p:cNvPr id="70" name="{&lt;&gt;}"/>
          <p:cNvSpPr txBox="1"/>
          <p:nvPr/>
        </p:nvSpPr>
        <p:spPr>
          <a:xfrm>
            <a:off x="9075454" y="89871"/>
            <a:ext cx="2847788" cy="146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9000">
                <a:solidFill>
                  <a:srgbClr val="007A3E">
                    <a:alpha val="16390"/>
                  </a:srgbClr>
                </a:solidFill>
                <a:latin typeface="Courier"/>
                <a:ea typeface="Courier"/>
                <a:cs typeface="Courier"/>
                <a:sym typeface="Courier"/>
              </a:defRPr>
            </a:lvl1pPr>
          </a:lstStyle>
          <a:p>
            <a:pPr/>
            <a:r>
              <a:t>{&lt;&gt;}</a:t>
            </a:r>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Title Only">
    <p:spTree>
      <p:nvGrpSpPr>
        <p:cNvPr id="1" name=""/>
        <p:cNvGrpSpPr/>
        <p:nvPr/>
      </p:nvGrpSpPr>
      <p:grpSpPr>
        <a:xfrm>
          <a:off x="0" y="0"/>
          <a:ext cx="0" cy="0"/>
          <a:chOff x="0" y="0"/>
          <a:chExt cx="0" cy="0"/>
        </a:xfrm>
      </p:grpSpPr>
      <p:sp>
        <p:nvSpPr>
          <p:cNvPr id="77" name="Title Text"/>
          <p:cNvSpPr txBox="1"/>
          <p:nvPr>
            <p:ph type="title"/>
          </p:nvPr>
        </p:nvSpPr>
        <p:spPr>
          <a:prstGeom prst="rect">
            <a:avLst/>
          </a:prstGeom>
        </p:spPr>
        <p:txBody>
          <a:bodyPr/>
          <a:lstStyle/>
          <a:p>
            <a:pPr/>
            <a:r>
              <a:t>Title Text</a:t>
            </a:r>
          </a:p>
        </p:txBody>
      </p:sp>
      <p:sp>
        <p:nvSpPr>
          <p:cNvPr id="78" name="Slide Number"/>
          <p:cNvSpPr txBox="1"/>
          <p:nvPr>
            <p:ph type="sldNum" sz="quarter" idx="2"/>
          </p:nvPr>
        </p:nvSpPr>
        <p:spPr>
          <a:prstGeom prst="rect">
            <a:avLst/>
          </a:prstGeom>
        </p:spPr>
        <p:txBody>
          <a:bodyPr/>
          <a:lstStyle/>
          <a:p>
            <a:pPr/>
            <a:fld id="{86CB4B4D-7CA3-9044-876B-883B54F8677D}" type="slidenum"/>
          </a:p>
        </p:txBody>
      </p:sp>
      <p:sp>
        <p:nvSpPr>
          <p:cNvPr id="79" name="{&lt;&gt;}"/>
          <p:cNvSpPr txBox="1"/>
          <p:nvPr/>
        </p:nvSpPr>
        <p:spPr>
          <a:xfrm>
            <a:off x="9075454" y="89871"/>
            <a:ext cx="2847788" cy="146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9000">
                <a:solidFill>
                  <a:srgbClr val="007A3E">
                    <a:alpha val="16390"/>
                  </a:srgbClr>
                </a:solidFill>
                <a:latin typeface="Courier"/>
                <a:ea typeface="Courier"/>
                <a:cs typeface="Courier"/>
                <a:sym typeface="Courier"/>
              </a:defRPr>
            </a:lvl1pPr>
          </a:lstStyle>
          <a:p>
            <a:pPr/>
            <a:r>
              <a:t>{&lt;&gt;}</a:t>
            </a: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Content with Caption">
    <p:spTree>
      <p:nvGrpSpPr>
        <p:cNvPr id="1" name=""/>
        <p:cNvGrpSpPr/>
        <p:nvPr/>
      </p:nvGrpSpPr>
      <p:grpSpPr>
        <a:xfrm>
          <a:off x="0" y="0"/>
          <a:ext cx="0" cy="0"/>
          <a:chOff x="0" y="0"/>
          <a:chExt cx="0" cy="0"/>
        </a:xfrm>
      </p:grpSpPr>
      <p:sp>
        <p:nvSpPr>
          <p:cNvPr id="93"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94" name="Body Level One…"/>
          <p:cNvSpPr txBox="1"/>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Body Level One</a:t>
            </a:r>
          </a:p>
          <a:p>
            <a:pPr lvl="1"/>
            <a:r>
              <a:t>Body Level Two</a:t>
            </a:r>
          </a:p>
          <a:p>
            <a:pPr lvl="2"/>
            <a:r>
              <a:t>Body Level Three</a:t>
            </a:r>
          </a:p>
          <a:p>
            <a:pPr lvl="3"/>
            <a:r>
              <a:t>Body Level Four</a:t>
            </a:r>
          </a:p>
          <a:p>
            <a:pPr lvl="4"/>
            <a:r>
              <a:t>Body Level Five</a:t>
            </a:r>
          </a:p>
        </p:txBody>
      </p:sp>
      <p:sp>
        <p:nvSpPr>
          <p:cNvPr id="95" name="Rectangle"/>
          <p:cNvSpPr/>
          <p:nvPr>
            <p:ph type="body" sz="quarter" idx="13"/>
          </p:nvPr>
        </p:nvSpPr>
        <p:spPr>
          <a:xfrm>
            <a:off x="839787" y="2057400"/>
            <a:ext cx="3932238" cy="3811588"/>
          </a:xfrm>
          <a:prstGeom prst="rect">
            <a:avLst/>
          </a:prstGeom>
        </p:spPr>
        <p:txBody>
          <a:bodyPr/>
          <a:lstStyle/>
          <a:p>
            <a:pPr marL="0" indent="0">
              <a:buSzTx/>
              <a:buFontTx/>
              <a:buNone/>
              <a:defRPr sz="1600"/>
            </a:pPr>
          </a:p>
        </p:txBody>
      </p:sp>
      <p:sp>
        <p:nvSpPr>
          <p:cNvPr id="96" name="Slide Number"/>
          <p:cNvSpPr txBox="1"/>
          <p:nvPr>
            <p:ph type="sldNum" sz="quarter" idx="2"/>
          </p:nvPr>
        </p:nvSpPr>
        <p:spPr>
          <a:prstGeom prst="rect">
            <a:avLst/>
          </a:prstGeom>
        </p:spPr>
        <p:txBody>
          <a:bodyPr/>
          <a:lstStyle/>
          <a:p>
            <a:pPr/>
            <a:fld id="{86CB4B4D-7CA3-9044-876B-883B54F8677D}" type="slidenum"/>
          </a:p>
        </p:txBody>
      </p:sp>
      <p:sp>
        <p:nvSpPr>
          <p:cNvPr id="97" name="{&lt;&gt;}"/>
          <p:cNvSpPr txBox="1"/>
          <p:nvPr/>
        </p:nvSpPr>
        <p:spPr>
          <a:xfrm>
            <a:off x="9075454" y="89871"/>
            <a:ext cx="2847788" cy="146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9000">
                <a:solidFill>
                  <a:srgbClr val="007A3E">
                    <a:alpha val="16390"/>
                  </a:srgbClr>
                </a:solidFill>
                <a:latin typeface="Courier"/>
                <a:ea typeface="Courier"/>
                <a:cs typeface="Courier"/>
                <a:sym typeface="Courier"/>
              </a:defRPr>
            </a:lvl1pPr>
          </a:lstStyle>
          <a:p>
            <a:pPr/>
            <a:r>
              <a:t>{&lt;&gt;}</a:t>
            </a:r>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3" name="Body Level One…"/>
          <p:cNvSpPr txBox="1"/>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080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
        <p:nvSpPr>
          <p:cNvPr id="5" name="Rectangle"/>
          <p:cNvSpPr/>
          <p:nvPr/>
        </p:nvSpPr>
        <p:spPr>
          <a:xfrm>
            <a:off x="4038600" y="6356350"/>
            <a:ext cx="4114800" cy="365125"/>
          </a:xfrm>
          <a:prstGeom prst="rect">
            <a:avLst/>
          </a:prstGeom>
          <a:solidFill>
            <a:srgbClr val="FFFFFF">
              <a:alpha val="70000"/>
            </a:srgbClr>
          </a:solidFill>
          <a:ln w="12700">
            <a:miter lim="400000"/>
          </a:ln>
        </p:spPr>
        <p:txBody>
          <a:bodyPr lIns="45719" rIns="45719" anchor="ctr"/>
          <a:lstStyle/>
          <a:p>
            <a:pPr algn="ctr">
              <a:defRPr sz="1200">
                <a:solidFill>
                  <a:srgbClr val="888888"/>
                </a:solidFill>
              </a:defRPr>
            </a:pPr>
          </a:p>
        </p:txBody>
      </p:sp>
      <p:sp>
        <p:nvSpPr>
          <p:cNvPr id="6" name="XML vs JSON – Battle Royale / @RileyMajor"/>
          <p:cNvSpPr txBox="1"/>
          <p:nvPr/>
        </p:nvSpPr>
        <p:spPr>
          <a:xfrm>
            <a:off x="3489424" y="6363581"/>
            <a:ext cx="5213152" cy="3506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a:defRPr>
                <a:solidFill>
                  <a:srgbClr val="888888"/>
                </a:solidFill>
              </a:defRPr>
            </a:lvl1pPr>
          </a:lstStyle>
          <a:p>
            <a:pPr/>
            <a:r>
              <a:t>XML vs JSON – Battle Royale / @RileyMajor</a:t>
            </a:r>
          </a:p>
        </p:txBody>
      </p:sp>
      <p:sp>
        <p:nvSpPr>
          <p:cNvPr id="7" name="2018-04-07"/>
          <p:cNvSpPr txBox="1"/>
          <p:nvPr/>
        </p:nvSpPr>
        <p:spPr>
          <a:xfrm>
            <a:off x="838200" y="6406785"/>
            <a:ext cx="2743200" cy="26425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1200">
                <a:solidFill>
                  <a:srgbClr val="888888"/>
                </a:solidFill>
              </a:defRPr>
            </a:lvl1pPr>
          </a:lstStyle>
          <a:p>
            <a:pPr/>
            <a:r>
              <a:t>2018-04-07</a:t>
            </a:r>
          </a:p>
        </p:txBody>
      </p:sp>
      <p:sp>
        <p:nvSpPr>
          <p:cNvPr id="8" name="{&lt;&gt;}"/>
          <p:cNvSpPr txBox="1"/>
          <p:nvPr/>
        </p:nvSpPr>
        <p:spPr>
          <a:xfrm>
            <a:off x="9075454" y="89871"/>
            <a:ext cx="2847788" cy="1463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9000">
                <a:solidFill>
                  <a:srgbClr val="007A3E">
                    <a:alpha val="16390"/>
                  </a:srgbClr>
                </a:solidFill>
                <a:latin typeface="Courier"/>
                <a:ea typeface="Courier"/>
                <a:cs typeface="Courier"/>
                <a:sym typeface="Courier"/>
              </a:defRPr>
            </a:lvl1pPr>
          </a:lstStyle>
          <a:p>
            <a:pPr/>
            <a:r>
              <a:t>{&lt;&gt;}</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Arial"/>
          <a:ea typeface="Arial"/>
          <a:cs typeface="Arial"/>
          <a:sym typeface="Arial"/>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Arial"/>
          <a:ea typeface="Arial"/>
          <a:cs typeface="Arial"/>
          <a:sym typeface="Arial"/>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Arial"/>
          <a:ea typeface="Arial"/>
          <a:cs typeface="Arial"/>
          <a:sym typeface="Arial"/>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Arial"/>
          <a:ea typeface="Arial"/>
          <a:cs typeface="Arial"/>
          <a:sym typeface="Arial"/>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Arial"/>
          <a:ea typeface="Arial"/>
          <a:cs typeface="Arial"/>
          <a:sym typeface="Arial"/>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Arial"/>
          <a:ea typeface="Arial"/>
          <a:cs typeface="Arial"/>
          <a:sym typeface="Arial"/>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Arial"/>
          <a:ea typeface="Arial"/>
          <a:cs typeface="Arial"/>
          <a:sym typeface="Arial"/>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Arial"/>
          <a:ea typeface="Arial"/>
          <a:cs typeface="Arial"/>
          <a:sym typeface="Arial"/>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Arial"/>
          <a:ea typeface="Arial"/>
          <a:cs typeface="Arial"/>
          <a:sym typeface="Arial"/>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Arial"/>
          <a:ea typeface="Arial"/>
          <a:cs typeface="Arial"/>
          <a:sym typeface="Arial"/>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Arial"/>
          <a:ea typeface="Arial"/>
          <a:cs typeface="Arial"/>
          <a:sym typeface="Arial"/>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Arial"/>
          <a:ea typeface="Arial"/>
          <a:cs typeface="Arial"/>
          <a:sym typeface="Arial"/>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Arial"/>
          <a:ea typeface="Arial"/>
          <a:cs typeface="Arial"/>
          <a:sym typeface="Arial"/>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Arial"/>
          <a:ea typeface="Arial"/>
          <a:cs typeface="Arial"/>
          <a:sym typeface="Arial"/>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Arial"/>
          <a:ea typeface="Arial"/>
          <a:cs typeface="Arial"/>
          <a:sym typeface="Arial"/>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Arial"/>
          <a:ea typeface="Arial"/>
          <a:cs typeface="Arial"/>
          <a:sym typeface="Arial"/>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Arial"/>
          <a:ea typeface="Arial"/>
          <a:cs typeface="Arial"/>
          <a:sym typeface="Arial"/>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Arial"/>
          <a:ea typeface="Arial"/>
          <a:cs typeface="Arial"/>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5.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t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6.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PASS.org" TargetMode="External"/><Relationship Id="rId3"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mnssug.org/" TargetMode="External"/><Relationship Id="rId3" Type="http://schemas.openxmlformats.org/officeDocument/2006/relationships/image" Target="../media/image3.jpeg"/></Relationships>

</file>

<file path=ppt/slides/_rels/slide5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png"/></Relationships>

</file>

<file path=ppt/slides/_rels/slide5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GroupBy.org/" TargetMode="External"/><Relationship Id="rId3" Type="http://schemas.openxmlformats.org/officeDocument/2006/relationships/hyperlink" Target="http://tsqltuesday.com/" TargetMode="External"/><Relationship Id="rId4" Type="http://schemas.openxmlformats.org/officeDocument/2006/relationships/hyperlink" Target="http://dba.stackexchange.com/" TargetMode="External"/><Relationship Id="rId5" Type="http://schemas.openxmlformats.org/officeDocument/2006/relationships/hyperlink" Target="http://sqlservercentral.com/" TargetMode="External"/><Relationship Id="rId6" Type="http://schemas.openxmlformats.org/officeDocument/2006/relationships/hyperlink" Target="http://blogs.sentryone.com/" TargetMode="External"/><Relationship Id="rId7" Type="http://schemas.openxmlformats.org/officeDocument/2006/relationships/hyperlink" Target="http://lessthandot.com/" TargetMode="External"/><Relationship Id="rId8" Type="http://schemas.openxmlformats.org/officeDocument/2006/relationships/hyperlink" Target="https://scribnasium.com/" TargetMode="External"/><Relationship Id="rId9" Type="http://schemas.openxmlformats.org/officeDocument/2006/relationships/image" Target="../media/image1.tif"/></Relationships>

</file>

<file path=ppt/slides/_rels/slide6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s>

</file>

<file path=ppt/slides/_rels/slide6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flickr.com/photos/kthai/4381948277"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7" name="XML vs JSON - Battle Royale"/>
          <p:cNvSpPr txBox="1"/>
          <p:nvPr>
            <p:ph type="ctrTitle"/>
          </p:nvPr>
        </p:nvSpPr>
        <p:spPr>
          <a:xfrm>
            <a:off x="1524000" y="1259480"/>
            <a:ext cx="9144000" cy="2387601"/>
          </a:xfrm>
          <a:prstGeom prst="rect">
            <a:avLst/>
          </a:prstGeom>
        </p:spPr>
        <p:txBody>
          <a:bodyPr/>
          <a:lstStyle>
            <a:lvl1pPr>
              <a:defRPr sz="5000"/>
            </a:lvl1pPr>
          </a:lstStyle>
          <a:p>
            <a:pPr/>
            <a:r>
              <a:t>XML vs JSON - Battle Royale</a:t>
            </a:r>
          </a:p>
        </p:txBody>
      </p:sp>
      <p:sp>
        <p:nvSpPr>
          <p:cNvPr id="138" name="@RileyMajor"/>
          <p:cNvSpPr txBox="1"/>
          <p:nvPr>
            <p:ph type="subTitle" sz="quarter" idx="1"/>
          </p:nvPr>
        </p:nvSpPr>
        <p:spPr>
          <a:xfrm>
            <a:off x="1524000" y="3602037"/>
            <a:ext cx="9144000" cy="1655762"/>
          </a:xfrm>
          <a:prstGeom prst="rect">
            <a:avLst/>
          </a:prstGeom>
        </p:spPr>
        <p:txBody>
          <a:bodyPr/>
          <a:lstStyle/>
          <a:p>
            <a:pPr/>
            <a:r>
              <a:t>@RileyMajor</a:t>
            </a:r>
          </a:p>
        </p:txBody>
      </p:sp>
      <p:sp>
        <p:nvSpPr>
          <p:cNvPr id="139" name="Slide Number"/>
          <p:cNvSpPr txBox="1"/>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Arrays"/>
          <p:cNvSpPr txBox="1"/>
          <p:nvPr>
            <p:ph type="title"/>
          </p:nvPr>
        </p:nvSpPr>
        <p:spPr>
          <a:prstGeom prst="rect">
            <a:avLst/>
          </a:prstGeom>
        </p:spPr>
        <p:txBody>
          <a:bodyPr/>
          <a:lstStyle>
            <a:lvl1pPr>
              <a:defRPr sz="3900"/>
            </a:lvl1pPr>
          </a:lstStyle>
          <a:p>
            <a:pPr/>
            <a:r>
              <a:t>Arrays</a:t>
            </a:r>
          </a:p>
        </p:txBody>
      </p:sp>
      <p:sp>
        <p:nvSpPr>
          <p:cNvPr id="188" name="XML"/>
          <p:cNvSpPr txBox="1"/>
          <p:nvPr>
            <p:ph type="body" sz="quarter" idx="1"/>
          </p:nvPr>
        </p:nvSpPr>
        <p:spPr>
          <a:xfrm>
            <a:off x="839787" y="1035486"/>
            <a:ext cx="5157788" cy="605425"/>
          </a:xfrm>
          <a:prstGeom prst="rect">
            <a:avLst/>
          </a:prstGeom>
        </p:spPr>
        <p:txBody>
          <a:bodyPr/>
          <a:lstStyle/>
          <a:p>
            <a:pPr/>
            <a:r>
              <a:t>XML</a:t>
            </a:r>
          </a:p>
        </p:txBody>
      </p:sp>
      <p:sp>
        <p:nvSpPr>
          <p:cNvPr id="189" name="&lt;array&gt;…"/>
          <p:cNvSpPr txBox="1"/>
          <p:nvPr/>
        </p:nvSpPr>
        <p:spPr>
          <a:xfrm>
            <a:off x="839787" y="1640911"/>
            <a:ext cx="5157788" cy="289179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p>
          <a:p>
            <a:pPr defTabSz="457200">
              <a:lnSpc>
                <a:spcPct val="90000"/>
              </a:lnSpc>
              <a:spcBef>
                <a:spcPts val="1000"/>
              </a:spcBef>
              <a:defRPr sz="2800">
                <a:latin typeface="Courier New"/>
                <a:ea typeface="Courier New"/>
                <a:cs typeface="Courier New"/>
                <a:sym typeface="Courier New"/>
              </a:defRPr>
            </a:pP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array</a:t>
            </a:r>
            <a:r>
              <a:t>&gt;</a:t>
            </a:r>
          </a:p>
          <a:p>
            <a:pPr defTabSz="457200">
              <a:lnSpc>
                <a:spcPct val="90000"/>
              </a:lnSpc>
              <a:spcBef>
                <a:spcPts val="1000"/>
              </a:spcBef>
              <a:defRPr sz="2800">
                <a:latin typeface="Courier New"/>
                <a:ea typeface="Courier New"/>
                <a:cs typeface="Courier New"/>
                <a:sym typeface="Courier New"/>
              </a:defRPr>
            </a:pPr>
            <a:r>
              <a:t>	&lt;</a:t>
            </a:r>
            <a:r>
              <a:rPr>
                <a:solidFill>
                  <a:srgbClr val="2E75B6"/>
                </a:solidFill>
              </a:rPr>
              <a:t>item</a:t>
            </a:r>
            <a:r>
              <a:t>&gt;</a:t>
            </a:r>
            <a:r>
              <a:rPr>
                <a:solidFill>
                  <a:srgbClr val="548235"/>
                </a:solidFill>
              </a:rPr>
              <a:t>data</a:t>
            </a:r>
            <a:r>
              <a:t>&lt;/</a:t>
            </a:r>
            <a:r>
              <a:rPr>
                <a:solidFill>
                  <a:srgbClr val="2E75B6"/>
                </a:solidFill>
              </a:rPr>
              <a:t>item</a:t>
            </a:r>
            <a:r>
              <a:t>&gt;</a:t>
            </a:r>
          </a:p>
          <a:p>
            <a:pPr defTabSz="457200">
              <a:lnSpc>
                <a:spcPct val="90000"/>
              </a:lnSpc>
              <a:spcBef>
                <a:spcPts val="1000"/>
              </a:spcBef>
              <a:defRPr sz="2800">
                <a:latin typeface="Courier New"/>
                <a:ea typeface="Courier New"/>
                <a:cs typeface="Courier New"/>
                <a:sym typeface="Courier New"/>
              </a:defRPr>
            </a:pPr>
            <a:r>
              <a:t>	&lt;</a:t>
            </a:r>
            <a:r>
              <a:rPr>
                <a:solidFill>
                  <a:srgbClr val="2E75B6"/>
                </a:solidFill>
              </a:rPr>
              <a:t>item</a:t>
            </a:r>
            <a:r>
              <a:t>&gt;</a:t>
            </a:r>
            <a:r>
              <a:rPr>
                <a:solidFill>
                  <a:srgbClr val="548235"/>
                </a:solidFill>
              </a:rPr>
              <a:t>data</a:t>
            </a:r>
            <a:r>
              <a:t>&lt;/</a:t>
            </a:r>
            <a:r>
              <a:rPr>
                <a:solidFill>
                  <a:srgbClr val="2E75B6"/>
                </a:solidFill>
              </a:rPr>
              <a:t>item</a:t>
            </a:r>
            <a:r>
              <a:t>&gt;</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array</a:t>
            </a:r>
            <a:r>
              <a:t>&gt;</a:t>
            </a:r>
          </a:p>
        </p:txBody>
      </p:sp>
      <p:sp>
        <p:nvSpPr>
          <p:cNvPr id="190"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191" name="{…"/>
          <p:cNvSpPr txBox="1"/>
          <p:nvPr/>
        </p:nvSpPr>
        <p:spPr>
          <a:xfrm>
            <a:off x="6172200" y="1640911"/>
            <a:ext cx="5183188" cy="385445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p>
          <a:p>
            <a:pPr defTabSz="457200">
              <a:lnSpc>
                <a:spcPct val="90000"/>
              </a:lnSpc>
              <a:spcBef>
                <a:spcPts val="1000"/>
              </a:spcBef>
              <a:defRPr sz="2800">
                <a:latin typeface="Courier New"/>
                <a:ea typeface="Courier New"/>
                <a:cs typeface="Courier New"/>
                <a:sym typeface="Courier New"/>
              </a:defRPr>
            </a:pPr>
            <a:r>
              <a:t>{</a:t>
            </a:r>
          </a:p>
          <a:p>
            <a:pPr defTabSz="457200">
              <a:lnSpc>
                <a:spcPct val="90000"/>
              </a:lnSpc>
              <a:spcBef>
                <a:spcPts val="1000"/>
              </a:spcBef>
              <a:defRPr sz="2800">
                <a:latin typeface="Courier New"/>
                <a:ea typeface="Courier New"/>
                <a:cs typeface="Courier New"/>
                <a:sym typeface="Courier New"/>
              </a:defRPr>
            </a:pPr>
            <a:r>
              <a:t>	"</a:t>
            </a:r>
            <a:r>
              <a:rPr>
                <a:solidFill>
                  <a:srgbClr val="2E75B6"/>
                </a:solidFill>
              </a:rPr>
              <a:t>array</a:t>
            </a:r>
            <a:r>
              <a:t>":</a:t>
            </a:r>
          </a:p>
          <a:p>
            <a:pPr defTabSz="457200">
              <a:lnSpc>
                <a:spcPct val="90000"/>
              </a:lnSpc>
              <a:spcBef>
                <a:spcPts val="1000"/>
              </a:spcBef>
              <a:defRPr sz="2800">
                <a:latin typeface="Courier New"/>
                <a:ea typeface="Courier New"/>
                <a:cs typeface="Courier New"/>
                <a:sym typeface="Courier New"/>
              </a:defRPr>
            </a:pPr>
            <a:r>
              <a:t>	[</a:t>
            </a:r>
          </a:p>
          <a:p>
            <a:pPr defTabSz="457200">
              <a:lnSpc>
                <a:spcPct val="90000"/>
              </a:lnSpc>
              <a:spcBef>
                <a:spcPts val="1000"/>
              </a:spcBef>
              <a:defRPr sz="2800">
                <a:latin typeface="Courier New"/>
                <a:ea typeface="Courier New"/>
                <a:cs typeface="Courier New"/>
                <a:sym typeface="Courier New"/>
              </a:defRPr>
            </a:pPr>
            <a:r>
              <a:t>		"</a:t>
            </a:r>
            <a:r>
              <a:rPr>
                <a:solidFill>
                  <a:srgbClr val="548235"/>
                </a:solidFill>
              </a:rPr>
              <a:t>data</a:t>
            </a:r>
            <a:r>
              <a:t>",</a:t>
            </a:r>
          </a:p>
          <a:p>
            <a:pPr defTabSz="457200">
              <a:lnSpc>
                <a:spcPct val="90000"/>
              </a:lnSpc>
              <a:spcBef>
                <a:spcPts val="1000"/>
              </a:spcBef>
              <a:defRPr sz="2800">
                <a:latin typeface="Courier New"/>
                <a:ea typeface="Courier New"/>
                <a:cs typeface="Courier New"/>
                <a:sym typeface="Courier New"/>
              </a:defRPr>
            </a:pPr>
            <a:r>
              <a:t>		"</a:t>
            </a:r>
            <a:r>
              <a:rPr>
                <a:solidFill>
                  <a:srgbClr val="548235"/>
                </a:solidFill>
              </a:rPr>
              <a:t>data</a:t>
            </a:r>
            <a:r>
              <a:t>"</a:t>
            </a:r>
          </a:p>
          <a:p>
            <a:pPr defTabSz="457200">
              <a:lnSpc>
                <a:spcPct val="90000"/>
              </a:lnSpc>
              <a:spcBef>
                <a:spcPts val="1000"/>
              </a:spcBef>
              <a:defRPr sz="2800">
                <a:latin typeface="Courier New"/>
                <a:ea typeface="Courier New"/>
                <a:cs typeface="Courier New"/>
                <a:sym typeface="Courier New"/>
              </a:defRPr>
            </a:pPr>
            <a:r>
              <a:t>	]</a:t>
            </a:r>
          </a:p>
          <a:p>
            <a:pPr defTabSz="457200">
              <a:lnSpc>
                <a:spcPct val="90000"/>
              </a:lnSpc>
              <a:spcBef>
                <a:spcPts val="1000"/>
              </a:spcBef>
              <a:defRPr sz="2800">
                <a:latin typeface="Courier New"/>
                <a:ea typeface="Courier New"/>
                <a:cs typeface="Courier New"/>
                <a:sym typeface="Courier New"/>
              </a:defRPr>
            </a:pPr>
            <a:r>
              <a:t>}</a:t>
            </a:r>
          </a:p>
        </p:txBody>
      </p:sp>
      <p:sp>
        <p:nvSpPr>
          <p:cNvPr id="192"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6" name="Nesting"/>
          <p:cNvSpPr txBox="1"/>
          <p:nvPr>
            <p:ph type="title"/>
          </p:nvPr>
        </p:nvSpPr>
        <p:spPr>
          <a:prstGeom prst="rect">
            <a:avLst/>
          </a:prstGeom>
        </p:spPr>
        <p:txBody>
          <a:bodyPr/>
          <a:lstStyle>
            <a:lvl1pPr>
              <a:defRPr sz="3900"/>
            </a:lvl1pPr>
          </a:lstStyle>
          <a:p>
            <a:pPr/>
            <a:r>
              <a:t>Nesting</a:t>
            </a:r>
          </a:p>
        </p:txBody>
      </p:sp>
      <p:sp>
        <p:nvSpPr>
          <p:cNvPr id="197" name="XML"/>
          <p:cNvSpPr txBox="1"/>
          <p:nvPr>
            <p:ph type="body" sz="quarter" idx="1"/>
          </p:nvPr>
        </p:nvSpPr>
        <p:spPr>
          <a:xfrm>
            <a:off x="839787" y="1035486"/>
            <a:ext cx="5157788" cy="605425"/>
          </a:xfrm>
          <a:prstGeom prst="rect">
            <a:avLst/>
          </a:prstGeom>
        </p:spPr>
        <p:txBody>
          <a:bodyPr/>
          <a:lstStyle/>
          <a:p>
            <a:pPr/>
            <a:r>
              <a:t>XML</a:t>
            </a:r>
          </a:p>
        </p:txBody>
      </p:sp>
      <p:sp>
        <p:nvSpPr>
          <p:cNvPr id="198" name="&lt;Level1&gt;…"/>
          <p:cNvSpPr txBox="1"/>
          <p:nvPr/>
        </p:nvSpPr>
        <p:spPr>
          <a:xfrm>
            <a:off x="839787" y="1640911"/>
            <a:ext cx="5157788" cy="337312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Level1</a:t>
            </a:r>
            <a:r>
              <a:t>&gt;</a:t>
            </a:r>
          </a:p>
          <a:p>
            <a:pPr defTabSz="457200">
              <a:lnSpc>
                <a:spcPct val="90000"/>
              </a:lnSpc>
              <a:spcBef>
                <a:spcPts val="1000"/>
              </a:spcBef>
              <a:defRPr sz="2800">
                <a:latin typeface="Courier New"/>
                <a:ea typeface="Courier New"/>
                <a:cs typeface="Courier New"/>
                <a:sym typeface="Courier New"/>
              </a:defRPr>
            </a:pPr>
            <a:r>
              <a:t>	&lt;</a:t>
            </a:r>
            <a:r>
              <a:rPr>
                <a:solidFill>
                  <a:srgbClr val="2E75B6"/>
                </a:solidFill>
              </a:rPr>
              <a:t>Level2</a:t>
            </a:r>
            <a:r>
              <a:t>&gt;</a:t>
            </a:r>
          </a:p>
          <a:p>
            <a:pPr defTabSz="457200">
              <a:lnSpc>
                <a:spcPct val="90000"/>
              </a:lnSpc>
              <a:spcBef>
                <a:spcPts val="1000"/>
              </a:spcBef>
              <a:defRPr sz="2800">
                <a:latin typeface="Courier New"/>
                <a:ea typeface="Courier New"/>
                <a:cs typeface="Courier New"/>
                <a:sym typeface="Courier New"/>
              </a:defRPr>
            </a:pPr>
            <a:r>
              <a:t>		&lt;</a:t>
            </a:r>
            <a:r>
              <a:rPr>
                <a:solidFill>
                  <a:srgbClr val="2E75B6"/>
                </a:solidFill>
              </a:rPr>
              <a:t>Level3</a:t>
            </a:r>
            <a:r>
              <a:t>&gt;</a:t>
            </a:r>
          </a:p>
          <a:p>
            <a:pPr defTabSz="457200">
              <a:lnSpc>
                <a:spcPct val="90000"/>
              </a:lnSpc>
              <a:spcBef>
                <a:spcPts val="1000"/>
              </a:spcBef>
              <a:defRPr sz="2800">
                <a:latin typeface="Courier New"/>
                <a:ea typeface="Courier New"/>
                <a:cs typeface="Courier New"/>
                <a:sym typeface="Courier New"/>
              </a:defRPr>
            </a:pPr>
            <a:r>
              <a:t>			</a:t>
            </a:r>
            <a:r>
              <a:rPr>
                <a:solidFill>
                  <a:srgbClr val="548235"/>
                </a:solidFill>
              </a:rPr>
              <a:t>Data</a:t>
            </a:r>
          </a:p>
          <a:p>
            <a:pPr defTabSz="457200">
              <a:lnSpc>
                <a:spcPct val="90000"/>
              </a:lnSpc>
              <a:spcBef>
                <a:spcPts val="1000"/>
              </a:spcBef>
              <a:defRPr sz="2800">
                <a:latin typeface="Courier New"/>
                <a:ea typeface="Courier New"/>
                <a:cs typeface="Courier New"/>
                <a:sym typeface="Courier New"/>
              </a:defRPr>
            </a:pPr>
            <a:r>
              <a:t>		&lt;/</a:t>
            </a:r>
            <a:r>
              <a:rPr>
                <a:solidFill>
                  <a:srgbClr val="2E75B6"/>
                </a:solidFill>
              </a:rPr>
              <a:t>Level3</a:t>
            </a:r>
            <a:r>
              <a:t>&gt;</a:t>
            </a:r>
          </a:p>
          <a:p>
            <a:pPr defTabSz="457200">
              <a:lnSpc>
                <a:spcPct val="90000"/>
              </a:lnSpc>
              <a:spcBef>
                <a:spcPts val="1000"/>
              </a:spcBef>
              <a:defRPr sz="2800">
                <a:latin typeface="Courier New"/>
                <a:ea typeface="Courier New"/>
                <a:cs typeface="Courier New"/>
                <a:sym typeface="Courier New"/>
              </a:defRPr>
            </a:pPr>
            <a:r>
              <a:t>	&lt;/</a:t>
            </a:r>
            <a:r>
              <a:rPr>
                <a:solidFill>
                  <a:srgbClr val="2E75B6"/>
                </a:solidFill>
              </a:rPr>
              <a:t>Level2</a:t>
            </a:r>
            <a:r>
              <a:t>&gt;</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Level1</a:t>
            </a:r>
            <a:r>
              <a:t>&gt;</a:t>
            </a:r>
          </a:p>
        </p:txBody>
      </p:sp>
      <p:sp>
        <p:nvSpPr>
          <p:cNvPr id="199"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200" name="{…"/>
          <p:cNvSpPr txBox="1"/>
          <p:nvPr/>
        </p:nvSpPr>
        <p:spPr>
          <a:xfrm>
            <a:off x="6172200" y="1640911"/>
            <a:ext cx="5183188" cy="428764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81000"/>
              </a:lnSpc>
              <a:spcBef>
                <a:spcPts val="1000"/>
              </a:spcBef>
              <a:defRPr sz="2500">
                <a:latin typeface="Courier New"/>
                <a:ea typeface="Courier New"/>
                <a:cs typeface="Courier New"/>
                <a:sym typeface="Courier New"/>
              </a:defRPr>
            </a:pPr>
            <a:r>
              <a:t>{</a:t>
            </a:r>
          </a:p>
          <a:p>
            <a:pPr defTabSz="457200">
              <a:lnSpc>
                <a:spcPct val="81000"/>
              </a:lnSpc>
              <a:spcBef>
                <a:spcPts val="1000"/>
              </a:spcBef>
              <a:defRPr sz="2500">
                <a:latin typeface="Courier New"/>
                <a:ea typeface="Courier New"/>
                <a:cs typeface="Courier New"/>
                <a:sym typeface="Courier New"/>
              </a:defRPr>
            </a:pPr>
            <a:r>
              <a:t>"</a:t>
            </a:r>
            <a:r>
              <a:rPr>
                <a:solidFill>
                  <a:srgbClr val="2E75B6"/>
                </a:solidFill>
              </a:rPr>
              <a:t>Level1</a:t>
            </a:r>
            <a:r>
              <a:t>":</a:t>
            </a:r>
          </a:p>
          <a:p>
            <a:pPr defTabSz="457200">
              <a:lnSpc>
                <a:spcPct val="81000"/>
              </a:lnSpc>
              <a:spcBef>
                <a:spcPts val="1000"/>
              </a:spcBef>
              <a:defRPr sz="2500">
                <a:latin typeface="Courier New"/>
                <a:ea typeface="Courier New"/>
                <a:cs typeface="Courier New"/>
                <a:sym typeface="Courier New"/>
              </a:defRPr>
            </a:pPr>
            <a:r>
              <a:t>	{</a:t>
            </a:r>
          </a:p>
          <a:p>
            <a:pPr defTabSz="457200">
              <a:lnSpc>
                <a:spcPct val="81000"/>
              </a:lnSpc>
              <a:spcBef>
                <a:spcPts val="1000"/>
              </a:spcBef>
              <a:defRPr sz="2500">
                <a:latin typeface="Courier New"/>
                <a:ea typeface="Courier New"/>
                <a:cs typeface="Courier New"/>
                <a:sym typeface="Courier New"/>
              </a:defRPr>
            </a:pPr>
            <a:r>
              <a:t>	"</a:t>
            </a:r>
            <a:r>
              <a:rPr>
                <a:solidFill>
                  <a:srgbClr val="2E75B6"/>
                </a:solidFill>
              </a:rPr>
              <a:t>Level2</a:t>
            </a:r>
            <a:r>
              <a:t>":</a:t>
            </a:r>
          </a:p>
          <a:p>
            <a:pPr defTabSz="457200">
              <a:lnSpc>
                <a:spcPct val="81000"/>
              </a:lnSpc>
              <a:spcBef>
                <a:spcPts val="1000"/>
              </a:spcBef>
              <a:defRPr sz="2500">
                <a:latin typeface="Courier New"/>
                <a:ea typeface="Courier New"/>
                <a:cs typeface="Courier New"/>
                <a:sym typeface="Courier New"/>
              </a:defRPr>
            </a:pPr>
            <a:r>
              <a:t>		{</a:t>
            </a:r>
          </a:p>
          <a:p>
            <a:pPr defTabSz="457200">
              <a:lnSpc>
                <a:spcPct val="81000"/>
              </a:lnSpc>
              <a:spcBef>
                <a:spcPts val="1000"/>
              </a:spcBef>
              <a:defRPr sz="2500">
                <a:latin typeface="Courier New"/>
                <a:ea typeface="Courier New"/>
                <a:cs typeface="Courier New"/>
                <a:sym typeface="Courier New"/>
              </a:defRPr>
            </a:pPr>
            <a:r>
              <a:t>		"</a:t>
            </a:r>
            <a:r>
              <a:rPr>
                <a:solidFill>
                  <a:srgbClr val="2E75B6"/>
                </a:solidFill>
              </a:rPr>
              <a:t>Level3</a:t>
            </a:r>
            <a:r>
              <a:t>":</a:t>
            </a:r>
          </a:p>
          <a:p>
            <a:pPr defTabSz="457200">
              <a:lnSpc>
                <a:spcPct val="81000"/>
              </a:lnSpc>
              <a:spcBef>
                <a:spcPts val="1000"/>
              </a:spcBef>
              <a:defRPr sz="2500">
                <a:latin typeface="Courier New"/>
                <a:ea typeface="Courier New"/>
                <a:cs typeface="Courier New"/>
                <a:sym typeface="Courier New"/>
              </a:defRPr>
            </a:pPr>
            <a:r>
              <a:t>			"</a:t>
            </a:r>
            <a:r>
              <a:rPr>
                <a:solidFill>
                  <a:srgbClr val="548235"/>
                </a:solidFill>
              </a:rPr>
              <a:t>Data</a:t>
            </a:r>
            <a:r>
              <a:t>"</a:t>
            </a:r>
          </a:p>
          <a:p>
            <a:pPr defTabSz="457200">
              <a:lnSpc>
                <a:spcPct val="81000"/>
              </a:lnSpc>
              <a:spcBef>
                <a:spcPts val="1000"/>
              </a:spcBef>
              <a:defRPr sz="2500">
                <a:latin typeface="Courier New"/>
                <a:ea typeface="Courier New"/>
                <a:cs typeface="Courier New"/>
                <a:sym typeface="Courier New"/>
              </a:defRPr>
            </a:pPr>
            <a:r>
              <a:t>		}</a:t>
            </a:r>
          </a:p>
          <a:p>
            <a:pPr defTabSz="457200">
              <a:lnSpc>
                <a:spcPct val="81000"/>
              </a:lnSpc>
              <a:spcBef>
                <a:spcPts val="1000"/>
              </a:spcBef>
              <a:defRPr sz="2500">
                <a:latin typeface="Courier New"/>
                <a:ea typeface="Courier New"/>
                <a:cs typeface="Courier New"/>
                <a:sym typeface="Courier New"/>
              </a:defRPr>
            </a:pPr>
            <a:r>
              <a:t>	}</a:t>
            </a:r>
          </a:p>
          <a:p>
            <a:pPr defTabSz="457200">
              <a:lnSpc>
                <a:spcPct val="81000"/>
              </a:lnSpc>
              <a:spcBef>
                <a:spcPts val="1000"/>
              </a:spcBef>
              <a:defRPr sz="2500">
                <a:latin typeface="Courier New"/>
                <a:ea typeface="Courier New"/>
                <a:cs typeface="Courier New"/>
                <a:sym typeface="Courier New"/>
              </a:defRPr>
            </a:pPr>
            <a:r>
              <a:t>}</a:t>
            </a:r>
          </a:p>
        </p:txBody>
      </p:sp>
      <p:sp>
        <p:nvSpPr>
          <p:cNvPr id="201" name="Slide Number"/>
          <p:cNvSpPr txBox="1"/>
          <p:nvPr>
            <p:ph type="sldNum" sz="quarter" idx="2"/>
          </p:nvPr>
        </p:nvSpPr>
        <p:spPr>
          <a:xfrm>
            <a:off x="11091455" y="6406785"/>
            <a:ext cx="262346"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 name="Data Types"/>
          <p:cNvSpPr txBox="1"/>
          <p:nvPr>
            <p:ph type="title"/>
          </p:nvPr>
        </p:nvSpPr>
        <p:spPr>
          <a:prstGeom prst="rect">
            <a:avLst/>
          </a:prstGeom>
        </p:spPr>
        <p:txBody>
          <a:bodyPr/>
          <a:lstStyle>
            <a:lvl1pPr>
              <a:defRPr sz="3900"/>
            </a:lvl1pPr>
          </a:lstStyle>
          <a:p>
            <a:pPr/>
            <a:r>
              <a:t>Data Types</a:t>
            </a:r>
          </a:p>
        </p:txBody>
      </p:sp>
      <p:sp>
        <p:nvSpPr>
          <p:cNvPr id="206" name="XML"/>
          <p:cNvSpPr txBox="1"/>
          <p:nvPr>
            <p:ph type="body" sz="quarter" idx="1"/>
          </p:nvPr>
        </p:nvSpPr>
        <p:spPr>
          <a:xfrm>
            <a:off x="839787" y="1035486"/>
            <a:ext cx="5157788" cy="605425"/>
          </a:xfrm>
          <a:prstGeom prst="rect">
            <a:avLst/>
          </a:prstGeom>
        </p:spPr>
        <p:txBody>
          <a:bodyPr/>
          <a:lstStyle/>
          <a:p>
            <a:pPr/>
            <a:r>
              <a:t>XML</a:t>
            </a:r>
          </a:p>
        </p:txBody>
      </p:sp>
      <p:sp>
        <p:nvSpPr>
          <p:cNvPr id="207" name="Natively, none.…"/>
          <p:cNvSpPr txBox="1"/>
          <p:nvPr/>
        </p:nvSpPr>
        <p:spPr>
          <a:xfrm>
            <a:off x="839787" y="1640911"/>
            <a:ext cx="5157788" cy="32841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800"/>
            </a:pPr>
            <a:r>
              <a:t>Natively, none.</a:t>
            </a:r>
          </a:p>
          <a:p>
            <a:pPr marL="228600" indent="-228600" defTabSz="457200">
              <a:lnSpc>
                <a:spcPct val="90000"/>
              </a:lnSpc>
              <a:spcBef>
                <a:spcPts val="1000"/>
              </a:spcBef>
              <a:buSzPct val="100000"/>
              <a:buFont typeface="Arial"/>
              <a:buChar char="•"/>
              <a:defRPr sz="2800"/>
            </a:pPr>
            <a:r>
              <a:t>With Schemas:</a:t>
            </a:r>
          </a:p>
          <a:p>
            <a:pPr lvl="1" marL="685800" indent="-228600">
              <a:lnSpc>
                <a:spcPct val="90000"/>
              </a:lnSpc>
              <a:spcBef>
                <a:spcPts val="500"/>
              </a:spcBef>
              <a:buSzPct val="100000"/>
              <a:buFont typeface="Arial"/>
              <a:buChar char="•"/>
              <a:defRPr sz="2400"/>
            </a:pPr>
            <a:r>
              <a:t>String</a:t>
            </a:r>
          </a:p>
          <a:p>
            <a:pPr lvl="1" marL="685800" indent="-228600">
              <a:lnSpc>
                <a:spcPct val="90000"/>
              </a:lnSpc>
              <a:spcBef>
                <a:spcPts val="500"/>
              </a:spcBef>
              <a:buSzPct val="100000"/>
              <a:buFont typeface="Arial"/>
              <a:buChar char="•"/>
              <a:defRPr sz="2400"/>
            </a:pPr>
            <a:r>
              <a:t>Boolean</a:t>
            </a:r>
          </a:p>
          <a:p>
            <a:pPr lvl="1" marL="685800" indent="-228600">
              <a:lnSpc>
                <a:spcPct val="90000"/>
              </a:lnSpc>
              <a:spcBef>
                <a:spcPts val="500"/>
              </a:spcBef>
              <a:buSzPct val="100000"/>
              <a:buFont typeface="Arial"/>
              <a:buChar char="•"/>
              <a:defRPr sz="2400"/>
            </a:pPr>
            <a:r>
              <a:t>Decimal</a:t>
            </a:r>
          </a:p>
          <a:p>
            <a:pPr lvl="1" marL="685800" indent="-228600">
              <a:lnSpc>
                <a:spcPct val="90000"/>
              </a:lnSpc>
              <a:spcBef>
                <a:spcPts val="500"/>
              </a:spcBef>
              <a:buSzPct val="100000"/>
              <a:buFont typeface="Arial"/>
              <a:buChar char="•"/>
              <a:defRPr sz="2400"/>
            </a:pPr>
            <a:r>
              <a:t>dateTime</a:t>
            </a:r>
          </a:p>
          <a:p>
            <a:pPr lvl="1" marL="685800" indent="-228600">
              <a:lnSpc>
                <a:spcPct val="90000"/>
              </a:lnSpc>
              <a:spcBef>
                <a:spcPts val="500"/>
              </a:spcBef>
              <a:buSzPct val="100000"/>
              <a:buFont typeface="Arial"/>
              <a:buChar char="•"/>
              <a:defRPr sz="2400"/>
            </a:pPr>
            <a:r>
              <a:t>anyURI</a:t>
            </a:r>
          </a:p>
          <a:p>
            <a:pPr lvl="1" marL="685800" indent="-228600">
              <a:lnSpc>
                <a:spcPct val="90000"/>
              </a:lnSpc>
              <a:spcBef>
                <a:spcPts val="500"/>
              </a:spcBef>
              <a:buSzPct val="100000"/>
              <a:buFont typeface="Arial"/>
              <a:buChar char="•"/>
              <a:defRPr sz="2400"/>
            </a:pPr>
            <a:r>
              <a:t>…more…</a:t>
            </a:r>
          </a:p>
        </p:txBody>
      </p:sp>
      <p:sp>
        <p:nvSpPr>
          <p:cNvPr id="208"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209" name="Strings (quotes)…"/>
          <p:cNvSpPr txBox="1"/>
          <p:nvPr/>
        </p:nvSpPr>
        <p:spPr>
          <a:xfrm>
            <a:off x="6172200" y="1640911"/>
            <a:ext cx="5183188" cy="23349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800"/>
            </a:pPr>
            <a:r>
              <a:t>Strings (quotes)</a:t>
            </a:r>
          </a:p>
          <a:p>
            <a:pPr marL="228600" indent="-228600" defTabSz="457200">
              <a:lnSpc>
                <a:spcPct val="90000"/>
              </a:lnSpc>
              <a:spcBef>
                <a:spcPts val="1000"/>
              </a:spcBef>
              <a:buSzPct val="100000"/>
              <a:buFont typeface="Arial"/>
              <a:buChar char="•"/>
              <a:defRPr sz="2800"/>
            </a:pPr>
            <a:r>
              <a:t>Numeric (no quotes; scientific notation supported)</a:t>
            </a:r>
          </a:p>
          <a:p>
            <a:pPr marL="228600" indent="-228600" defTabSz="457200">
              <a:lnSpc>
                <a:spcPct val="90000"/>
              </a:lnSpc>
              <a:spcBef>
                <a:spcPts val="1000"/>
              </a:spcBef>
              <a:buSzPct val="100000"/>
              <a:buFont typeface="Arial"/>
              <a:buChar char="•"/>
              <a:defRPr sz="2800"/>
            </a:pPr>
            <a:r>
              <a:t>Boolean (true, false)</a:t>
            </a:r>
          </a:p>
          <a:p>
            <a:pPr marL="228600" indent="-228600" defTabSz="457200">
              <a:lnSpc>
                <a:spcPct val="90000"/>
              </a:lnSpc>
              <a:spcBef>
                <a:spcPts val="1000"/>
              </a:spcBef>
              <a:buSzPct val="100000"/>
              <a:buFont typeface="Arial"/>
              <a:buChar char="•"/>
              <a:defRPr sz="2800"/>
            </a:pPr>
            <a:r>
              <a:t>null</a:t>
            </a:r>
          </a:p>
        </p:txBody>
      </p:sp>
      <p:sp>
        <p:nvSpPr>
          <p:cNvPr id="210"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11" name="17074128536_7a31ba7e0c_o.jpg" descr="17074128536_7a31ba7e0c_o.jpg"/>
          <p:cNvPicPr>
            <a:picLocks noChangeAspect="1"/>
          </p:cNvPicPr>
          <p:nvPr/>
        </p:nvPicPr>
        <p:blipFill>
          <a:blip r:embed="rId3">
            <a:extLst/>
          </a:blip>
          <a:stretch>
            <a:fillRect/>
          </a:stretch>
        </p:blipFill>
        <p:spPr>
          <a:xfrm>
            <a:off x="7660640" y="3664079"/>
            <a:ext cx="3744779" cy="2495521"/>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5" name="Special Characters"/>
          <p:cNvSpPr txBox="1"/>
          <p:nvPr>
            <p:ph type="title"/>
          </p:nvPr>
        </p:nvSpPr>
        <p:spPr>
          <a:prstGeom prst="rect">
            <a:avLst/>
          </a:prstGeom>
        </p:spPr>
        <p:txBody>
          <a:bodyPr/>
          <a:lstStyle>
            <a:lvl1pPr>
              <a:defRPr sz="3900"/>
            </a:lvl1pPr>
          </a:lstStyle>
          <a:p>
            <a:pPr/>
            <a:r>
              <a:t>Special Characters</a:t>
            </a:r>
          </a:p>
        </p:txBody>
      </p:sp>
      <p:sp>
        <p:nvSpPr>
          <p:cNvPr id="216" name="XML"/>
          <p:cNvSpPr txBox="1"/>
          <p:nvPr>
            <p:ph type="body" sz="quarter" idx="1"/>
          </p:nvPr>
        </p:nvSpPr>
        <p:spPr>
          <a:xfrm>
            <a:off x="839787" y="1035486"/>
            <a:ext cx="5157788" cy="605425"/>
          </a:xfrm>
          <a:prstGeom prst="rect">
            <a:avLst/>
          </a:prstGeom>
        </p:spPr>
        <p:txBody>
          <a:bodyPr/>
          <a:lstStyle/>
          <a:p>
            <a:pPr/>
            <a:r>
              <a:t>XML</a:t>
            </a:r>
          </a:p>
        </p:txBody>
      </p:sp>
      <p:sp>
        <p:nvSpPr>
          <p:cNvPr id="217" name="Elements should be letters and numbers, with no spaces. Can use:…"/>
          <p:cNvSpPr txBox="1"/>
          <p:nvPr/>
        </p:nvSpPr>
        <p:spPr>
          <a:xfrm>
            <a:off x="839787" y="1640911"/>
            <a:ext cx="5157788" cy="415544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400"/>
            </a:pPr>
            <a:r>
              <a:t>Elements should be letters and numbers, with no spaces. Can use:</a:t>
            </a:r>
          </a:p>
          <a:p>
            <a:pPr lvl="1" marL="685800" indent="-228600" defTabSz="457200">
              <a:lnSpc>
                <a:spcPct val="90000"/>
              </a:lnSpc>
              <a:spcBef>
                <a:spcPts val="1000"/>
              </a:spcBef>
              <a:buSzPct val="100000"/>
              <a:buFont typeface="Arial"/>
              <a:buChar char="•"/>
              <a:defRPr sz="2400"/>
            </a:pPr>
            <a:r>
              <a:t>. - _ :</a:t>
            </a:r>
          </a:p>
          <a:p>
            <a:pPr marL="228600" indent="-228600" defTabSz="457200">
              <a:lnSpc>
                <a:spcPct val="90000"/>
              </a:lnSpc>
              <a:spcBef>
                <a:spcPts val="1000"/>
              </a:spcBef>
              <a:buSzPct val="100000"/>
              <a:buFont typeface="Arial"/>
              <a:buChar char="•"/>
              <a:defRPr sz="2400"/>
            </a:pPr>
            <a:r>
              <a:t>In data and attributes, must encode:</a:t>
            </a:r>
          </a:p>
          <a:p>
            <a:pPr lvl="1" marL="685800" indent="-228600">
              <a:lnSpc>
                <a:spcPct val="90000"/>
              </a:lnSpc>
              <a:spcBef>
                <a:spcPts val="500"/>
              </a:spcBef>
              <a:buSzPct val="100000"/>
              <a:buFont typeface="Arial"/>
              <a:buChar char="•"/>
              <a:defRPr sz="2400"/>
            </a:pPr>
            <a:r>
              <a:t>&lt; as &amp;lt;</a:t>
            </a:r>
          </a:p>
          <a:p>
            <a:pPr lvl="1" marL="685800" indent="-228600">
              <a:lnSpc>
                <a:spcPct val="90000"/>
              </a:lnSpc>
              <a:spcBef>
                <a:spcPts val="500"/>
              </a:spcBef>
              <a:buSzPct val="100000"/>
              <a:buFont typeface="Arial"/>
              <a:buChar char="•"/>
              <a:defRPr sz="2400"/>
            </a:pPr>
            <a:r>
              <a:t>&amp; as &amp;amp;</a:t>
            </a:r>
          </a:p>
          <a:p>
            <a:pPr marL="228600" indent="-228600">
              <a:lnSpc>
                <a:spcPct val="90000"/>
              </a:lnSpc>
              <a:spcBef>
                <a:spcPts val="500"/>
              </a:spcBef>
              <a:buSzPct val="100000"/>
              <a:buFont typeface="Arial"/>
              <a:buChar char="•"/>
              <a:defRPr sz="2400"/>
            </a:pPr>
            <a:r>
              <a:t>Encode chosen quotes in attributes.</a:t>
            </a:r>
          </a:p>
          <a:p>
            <a:pPr marL="228600" indent="-228600">
              <a:lnSpc>
                <a:spcPct val="90000"/>
              </a:lnSpc>
              <a:spcBef>
                <a:spcPts val="500"/>
              </a:spcBef>
              <a:buSzPct val="100000"/>
              <a:buFont typeface="Arial"/>
              <a:buChar char="•"/>
              <a:defRPr sz="2400"/>
            </a:pPr>
            <a:r>
              <a:t>Control characters (except CR LF TAB) are not allowed.</a:t>
            </a:r>
          </a:p>
        </p:txBody>
      </p:sp>
      <p:sp>
        <p:nvSpPr>
          <p:cNvPr id="218"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219" name="Keys and string data must be quote (&quot;) encapsulated.…"/>
          <p:cNvSpPr txBox="1"/>
          <p:nvPr/>
        </p:nvSpPr>
        <p:spPr>
          <a:xfrm>
            <a:off x="6172200" y="1640911"/>
            <a:ext cx="5183188" cy="325936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400"/>
            </a:pPr>
            <a:r>
              <a:t>Keys and string data must be quote (") encapsulated.</a:t>
            </a:r>
          </a:p>
          <a:p>
            <a:pPr marL="228600" indent="-228600" defTabSz="457200">
              <a:lnSpc>
                <a:spcPct val="90000"/>
              </a:lnSpc>
              <a:spcBef>
                <a:spcPts val="1000"/>
              </a:spcBef>
              <a:buSzPct val="100000"/>
              <a:buFont typeface="Arial"/>
              <a:buChar char="•"/>
              <a:defRPr sz="2400"/>
            </a:pPr>
            <a:r>
              <a:t>Quotes ("), "reverse solidus" aka backslash (\), and control characters (up through code 31, even tabs).</a:t>
            </a:r>
          </a:p>
          <a:p>
            <a:pPr marL="228600" indent="-228600" defTabSz="457200">
              <a:lnSpc>
                <a:spcPct val="90000"/>
              </a:lnSpc>
              <a:spcBef>
                <a:spcPts val="1000"/>
              </a:spcBef>
              <a:buSzPct val="100000"/>
              <a:buFont typeface="Arial"/>
              <a:buChar char="•"/>
              <a:defRPr sz="2400"/>
            </a:pPr>
            <a:r>
              <a:t>Encode using backslash and unicode code point or shortcut (\r\n).</a:t>
            </a:r>
          </a:p>
        </p:txBody>
      </p:sp>
      <p:sp>
        <p:nvSpPr>
          <p:cNvPr id="220"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4" name="Context"/>
          <p:cNvSpPr txBox="1"/>
          <p:nvPr>
            <p:ph type="body" idx="13"/>
          </p:nvPr>
        </p:nvSpPr>
        <p:spPr>
          <a:prstGeom prst="rect">
            <a:avLst/>
          </a:prstGeom>
        </p:spPr>
        <p:txBody>
          <a:bodyPr/>
          <a:lstStyle/>
          <a:p>
            <a:pPr/>
            <a:r>
              <a:t>Context</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6" name="Search Trends"/>
          <p:cNvSpPr txBox="1"/>
          <p:nvPr>
            <p:ph type="title"/>
          </p:nvPr>
        </p:nvSpPr>
        <p:spPr>
          <a:prstGeom prst="rect">
            <a:avLst/>
          </a:prstGeom>
        </p:spPr>
        <p:txBody>
          <a:bodyPr/>
          <a:lstStyle/>
          <a:p>
            <a:pPr/>
            <a:r>
              <a:t>Search Trends</a:t>
            </a:r>
          </a:p>
        </p:txBody>
      </p:sp>
      <p:sp>
        <p:nvSpPr>
          <p:cNvPr id="227" name="XML (Blue) vs JSON (Red)"/>
          <p:cNvSpPr txBox="1"/>
          <p:nvPr>
            <p:ph type="body" idx="1"/>
          </p:nvPr>
        </p:nvSpPr>
        <p:spPr>
          <a:prstGeom prst="rect">
            <a:avLst/>
          </a:prstGeom>
        </p:spPr>
        <p:txBody>
          <a:bodyPr/>
          <a:lstStyle/>
          <a:p>
            <a:pPr/>
            <a:r>
              <a:t>XML (Blue) vs JSON (Red)</a:t>
            </a:r>
          </a:p>
        </p:txBody>
      </p:sp>
      <p:sp>
        <p:nvSpPr>
          <p:cNvPr id="228"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29" name="Image" descr="Image"/>
          <p:cNvPicPr>
            <a:picLocks noChangeAspect="1"/>
          </p:cNvPicPr>
          <p:nvPr/>
        </p:nvPicPr>
        <p:blipFill>
          <a:blip r:embed="rId3">
            <a:extLst/>
          </a:blip>
          <a:stretch>
            <a:fillRect/>
          </a:stretch>
        </p:blipFill>
        <p:spPr>
          <a:xfrm>
            <a:off x="497562" y="2704429"/>
            <a:ext cx="11196876" cy="259373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3" name="Web Ecosystem"/>
          <p:cNvSpPr txBox="1"/>
          <p:nvPr>
            <p:ph type="title"/>
          </p:nvPr>
        </p:nvSpPr>
        <p:spPr>
          <a:prstGeom prst="rect">
            <a:avLst/>
          </a:prstGeom>
        </p:spPr>
        <p:txBody>
          <a:bodyPr/>
          <a:lstStyle/>
          <a:p>
            <a:pPr/>
            <a:r>
              <a:t>Web Ecosystem</a:t>
            </a:r>
          </a:p>
        </p:txBody>
      </p:sp>
      <p:sp>
        <p:nvSpPr>
          <p:cNvPr id="234" name="The world wide web loves JSON.…"/>
          <p:cNvSpPr txBox="1"/>
          <p:nvPr>
            <p:ph type="body" idx="1"/>
          </p:nvPr>
        </p:nvSpPr>
        <p:spPr>
          <a:prstGeom prst="rect">
            <a:avLst/>
          </a:prstGeom>
        </p:spPr>
        <p:txBody>
          <a:bodyPr/>
          <a:lstStyle/>
          <a:p>
            <a:pPr/>
            <a:r>
              <a:t>The world wide web loves JSON.</a:t>
            </a:r>
          </a:p>
          <a:p>
            <a:pPr/>
            <a:r>
              <a:t>SOAP (Blue): a complex XML-based API method.</a:t>
            </a:r>
          </a:p>
          <a:p>
            <a:pPr/>
            <a:r>
              <a:t>REST (Red): a simpler API method, usually using JSON.</a:t>
            </a:r>
          </a:p>
        </p:txBody>
      </p:sp>
      <p:sp>
        <p:nvSpPr>
          <p:cNvPr id="235"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36" name="Image" descr="Image"/>
          <p:cNvPicPr>
            <a:picLocks noChangeAspect="1"/>
          </p:cNvPicPr>
          <p:nvPr/>
        </p:nvPicPr>
        <p:blipFill>
          <a:blip r:embed="rId3">
            <a:extLst/>
          </a:blip>
          <a:stretch>
            <a:fillRect/>
          </a:stretch>
        </p:blipFill>
        <p:spPr>
          <a:xfrm>
            <a:off x="254778" y="3279494"/>
            <a:ext cx="11682444" cy="2865865"/>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0" name="Microsoft Ecosystem"/>
          <p:cNvSpPr txBox="1"/>
          <p:nvPr>
            <p:ph type="title"/>
          </p:nvPr>
        </p:nvSpPr>
        <p:spPr>
          <a:prstGeom prst="rect">
            <a:avLst/>
          </a:prstGeom>
        </p:spPr>
        <p:txBody>
          <a:bodyPr/>
          <a:lstStyle>
            <a:lvl1pPr>
              <a:defRPr sz="3900"/>
            </a:lvl1pPr>
          </a:lstStyle>
          <a:p>
            <a:pPr/>
            <a:r>
              <a:t>Microsoft Ecosystem</a:t>
            </a:r>
          </a:p>
        </p:txBody>
      </p:sp>
      <p:sp>
        <p:nvSpPr>
          <p:cNvPr id="241" name="XML"/>
          <p:cNvSpPr txBox="1"/>
          <p:nvPr>
            <p:ph type="body" sz="quarter" idx="1"/>
          </p:nvPr>
        </p:nvSpPr>
        <p:spPr>
          <a:xfrm>
            <a:off x="839787" y="1035486"/>
            <a:ext cx="5157788" cy="605425"/>
          </a:xfrm>
          <a:prstGeom prst="rect">
            <a:avLst/>
          </a:prstGeom>
        </p:spPr>
        <p:txBody>
          <a:bodyPr/>
          <a:lstStyle/>
          <a:p>
            <a:pPr/>
            <a:r>
              <a:t>XML</a:t>
            </a:r>
          </a:p>
        </p:txBody>
      </p:sp>
      <p:sp>
        <p:nvSpPr>
          <p:cNvPr id="242" name="SQL Server Query Plans…"/>
          <p:cNvSpPr txBox="1"/>
          <p:nvPr/>
        </p:nvSpPr>
        <p:spPr>
          <a:xfrm>
            <a:off x="839787" y="1640911"/>
            <a:ext cx="5157788" cy="472231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81000"/>
              </a:lnSpc>
              <a:spcBef>
                <a:spcPts val="1000"/>
              </a:spcBef>
              <a:buSzPct val="100000"/>
              <a:buFont typeface="Arial"/>
              <a:buChar char="•"/>
              <a:defRPr sz="2500"/>
            </a:pPr>
            <a:r>
              <a:t>SQL Server Query Plans</a:t>
            </a:r>
          </a:p>
          <a:p>
            <a:pPr marL="228600" indent="-228600" defTabSz="457200">
              <a:lnSpc>
                <a:spcPct val="81000"/>
              </a:lnSpc>
              <a:spcBef>
                <a:spcPts val="1000"/>
              </a:spcBef>
              <a:buSzPct val="100000"/>
              <a:buFont typeface="Arial"/>
              <a:buChar char="•"/>
              <a:defRPr sz="2500"/>
            </a:pPr>
            <a:r>
              <a:t>SQL Server Extended Events</a:t>
            </a:r>
          </a:p>
          <a:p>
            <a:pPr marL="228600" indent="-228600" defTabSz="457200">
              <a:lnSpc>
                <a:spcPct val="81000"/>
              </a:lnSpc>
              <a:spcBef>
                <a:spcPts val="1000"/>
              </a:spcBef>
              <a:buSzPct val="100000"/>
              <a:buFont typeface="Arial"/>
              <a:buChar char="•"/>
              <a:defRPr sz="2500"/>
            </a:pPr>
            <a:r>
              <a:t>BIML</a:t>
            </a:r>
          </a:p>
          <a:p>
            <a:pPr marL="228600" indent="-228600" defTabSz="457200">
              <a:lnSpc>
                <a:spcPct val="81000"/>
              </a:lnSpc>
              <a:spcBef>
                <a:spcPts val="1000"/>
              </a:spcBef>
              <a:buSzPct val="100000"/>
              <a:buFont typeface="Arial"/>
              <a:buChar char="•"/>
              <a:defRPr sz="2500"/>
            </a:pPr>
            <a:r>
              <a:t>SSIS Packages &amp; Configuration</a:t>
            </a:r>
          </a:p>
          <a:p>
            <a:pPr marL="228600" indent="-228600" defTabSz="457200">
              <a:lnSpc>
                <a:spcPct val="81000"/>
              </a:lnSpc>
              <a:spcBef>
                <a:spcPts val="1000"/>
              </a:spcBef>
              <a:buSzPct val="100000"/>
              <a:buFont typeface="Arial"/>
              <a:buChar char="•"/>
              <a:defRPr sz="2500"/>
            </a:pPr>
            <a:r>
              <a:t>SSRS Configuration</a:t>
            </a:r>
          </a:p>
          <a:p>
            <a:pPr marL="228600" indent="-228600" defTabSz="457200">
              <a:lnSpc>
                <a:spcPct val="81000"/>
              </a:lnSpc>
              <a:spcBef>
                <a:spcPts val="1000"/>
              </a:spcBef>
              <a:buSzPct val="100000"/>
              <a:buFont typeface="Arial"/>
              <a:buChar char="•"/>
              <a:defRPr sz="2500"/>
            </a:pPr>
            <a:r>
              <a:t>SSAS XMLA</a:t>
            </a:r>
          </a:p>
          <a:p>
            <a:pPr marL="228600" indent="-228600" defTabSz="457200">
              <a:lnSpc>
                <a:spcPct val="81000"/>
              </a:lnSpc>
              <a:spcBef>
                <a:spcPts val="1000"/>
              </a:spcBef>
              <a:buSzPct val="100000"/>
              <a:buFont typeface="Arial"/>
              <a:buChar char="•"/>
              <a:defRPr sz="2500"/>
            </a:pPr>
            <a:r>
              <a:t>PowerBI Configuration</a:t>
            </a:r>
          </a:p>
          <a:p>
            <a:pPr marL="228600" indent="-228600" defTabSz="457200">
              <a:lnSpc>
                <a:spcPct val="81000"/>
              </a:lnSpc>
              <a:spcBef>
                <a:spcPts val="1000"/>
              </a:spcBef>
              <a:buSzPct val="100000"/>
              <a:buFont typeface="Arial"/>
              <a:buChar char="•"/>
              <a:defRPr sz="2500"/>
            </a:pPr>
            <a:r>
              <a:t>Office File Formats</a:t>
            </a:r>
          </a:p>
          <a:p>
            <a:pPr marL="228600" indent="-228600" defTabSz="457200">
              <a:lnSpc>
                <a:spcPct val="81000"/>
              </a:lnSpc>
              <a:spcBef>
                <a:spcPts val="1000"/>
              </a:spcBef>
              <a:buSzPct val="100000"/>
              <a:buFont typeface="Arial"/>
              <a:buChar char="•"/>
              <a:defRPr sz="2500"/>
            </a:pPr>
            <a:r>
              <a:t>SQLSaturday.com Data</a:t>
            </a:r>
          </a:p>
          <a:p>
            <a:pPr marL="228600" indent="-228600" defTabSz="457200">
              <a:lnSpc>
                <a:spcPct val="81000"/>
              </a:lnSpc>
              <a:spcBef>
                <a:spcPts val="1000"/>
              </a:spcBef>
              <a:buSzPct val="100000"/>
              <a:buFont typeface="Arial"/>
              <a:buChar char="•"/>
              <a:defRPr sz="2500"/>
            </a:pPr>
            <a:r>
              <a:t>XAML</a:t>
            </a:r>
          </a:p>
          <a:p>
            <a:pPr marL="228600" indent="-228600" defTabSz="457200">
              <a:lnSpc>
                <a:spcPct val="81000"/>
              </a:lnSpc>
              <a:spcBef>
                <a:spcPts val="1000"/>
              </a:spcBef>
              <a:buSzPct val="100000"/>
              <a:buFont typeface="Arial"/>
              <a:buChar char="•"/>
              <a:defRPr sz="2500"/>
            </a:pPr>
            <a:r>
              <a:t>PowerShell SQL module URNs</a:t>
            </a:r>
          </a:p>
        </p:txBody>
      </p:sp>
      <p:sp>
        <p:nvSpPr>
          <p:cNvPr id="243"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244" name="TypeScript Configuration…"/>
          <p:cNvSpPr txBox="1"/>
          <p:nvPr/>
        </p:nvSpPr>
        <p:spPr>
          <a:xfrm>
            <a:off x="6172200" y="1640911"/>
            <a:ext cx="5183188" cy="196797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800"/>
            </a:pPr>
            <a:r>
              <a:t>TypeScript Configuration</a:t>
            </a:r>
          </a:p>
          <a:p>
            <a:pPr marL="228600" indent="-228600" defTabSz="457200">
              <a:lnSpc>
                <a:spcPct val="90000"/>
              </a:lnSpc>
              <a:spcBef>
                <a:spcPts val="1000"/>
              </a:spcBef>
              <a:buSzPct val="100000"/>
              <a:buFont typeface="Arial"/>
              <a:buChar char="•"/>
              <a:defRPr sz="2800"/>
            </a:pPr>
            <a:r>
              <a:t>SSAS Tabular 2016 (TMSL)</a:t>
            </a:r>
          </a:p>
          <a:p>
            <a:pPr marL="228600" indent="-228600" defTabSz="457200">
              <a:lnSpc>
                <a:spcPct val="90000"/>
              </a:lnSpc>
              <a:spcBef>
                <a:spcPts val="1000"/>
              </a:spcBef>
              <a:buSzPct val="100000"/>
              <a:buFont typeface="Arial"/>
              <a:buChar char="•"/>
              <a:defRPr sz="2800"/>
            </a:pPr>
            <a:r>
              <a:t>Visual Studio Team Services</a:t>
            </a:r>
          </a:p>
          <a:p>
            <a:pPr marL="228600" indent="-228600" defTabSz="457200">
              <a:lnSpc>
                <a:spcPct val="90000"/>
              </a:lnSpc>
              <a:spcBef>
                <a:spcPts val="1000"/>
              </a:spcBef>
              <a:buSzPct val="100000"/>
              <a:buFont typeface="Arial"/>
              <a:buChar char="•"/>
              <a:defRPr sz="2800"/>
            </a:pPr>
            <a:r>
              <a:t>Various REST web services.</a:t>
            </a:r>
          </a:p>
        </p:txBody>
      </p:sp>
      <p:sp>
        <p:nvSpPr>
          <p:cNvPr id="245"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46" name="16478602491_89aee1344d_z.jpg" descr="16478602491_89aee1344d_z.jpg"/>
          <p:cNvPicPr>
            <a:picLocks noChangeAspect="1"/>
          </p:cNvPicPr>
          <p:nvPr/>
        </p:nvPicPr>
        <p:blipFill>
          <a:blip r:embed="rId3">
            <a:extLst/>
          </a:blip>
          <a:stretch>
            <a:fillRect/>
          </a:stretch>
        </p:blipFill>
        <p:spPr>
          <a:xfrm>
            <a:off x="6909787" y="3699533"/>
            <a:ext cx="3708014" cy="2468148"/>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0" name="SQL Server Support"/>
          <p:cNvSpPr txBox="1"/>
          <p:nvPr>
            <p:ph type="title"/>
          </p:nvPr>
        </p:nvSpPr>
        <p:spPr>
          <a:prstGeom prst="rect">
            <a:avLst/>
          </a:prstGeom>
        </p:spPr>
        <p:txBody>
          <a:bodyPr/>
          <a:lstStyle>
            <a:lvl1pPr>
              <a:defRPr sz="3900"/>
            </a:lvl1pPr>
          </a:lstStyle>
          <a:p>
            <a:pPr/>
            <a:r>
              <a:t>SQL Server Support</a:t>
            </a:r>
          </a:p>
        </p:txBody>
      </p:sp>
      <p:sp>
        <p:nvSpPr>
          <p:cNvPr id="251" name="XML"/>
          <p:cNvSpPr txBox="1"/>
          <p:nvPr>
            <p:ph type="body" sz="quarter" idx="1"/>
          </p:nvPr>
        </p:nvSpPr>
        <p:spPr>
          <a:xfrm>
            <a:off x="839787" y="1035486"/>
            <a:ext cx="5157788" cy="605425"/>
          </a:xfrm>
          <a:prstGeom prst="rect">
            <a:avLst/>
          </a:prstGeom>
        </p:spPr>
        <p:txBody>
          <a:bodyPr/>
          <a:lstStyle/>
          <a:p>
            <a:pPr/>
            <a:r>
              <a:t>XML</a:t>
            </a:r>
          </a:p>
        </p:txBody>
      </p:sp>
      <p:sp>
        <p:nvSpPr>
          <p:cNvPr id="252" name="SQL Server 2000…"/>
          <p:cNvSpPr txBox="1"/>
          <p:nvPr/>
        </p:nvSpPr>
        <p:spPr>
          <a:xfrm>
            <a:off x="839787" y="1640911"/>
            <a:ext cx="5157788" cy="398967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800"/>
            </a:pPr>
            <a:r>
              <a:t>SQL Server 2000</a:t>
            </a:r>
          </a:p>
          <a:p>
            <a:pPr lvl="1" marL="685800" indent="-228600">
              <a:lnSpc>
                <a:spcPct val="90000"/>
              </a:lnSpc>
              <a:spcBef>
                <a:spcPts val="500"/>
              </a:spcBef>
              <a:buSzPct val="100000"/>
              <a:buFont typeface="Arial"/>
              <a:buChar char="•"/>
              <a:defRPr sz="2400"/>
            </a:pPr>
            <a:r>
              <a:t>FOR XML</a:t>
            </a:r>
          </a:p>
          <a:p>
            <a:pPr lvl="1" marL="685800" indent="-228600">
              <a:lnSpc>
                <a:spcPct val="90000"/>
              </a:lnSpc>
              <a:spcBef>
                <a:spcPts val="500"/>
              </a:spcBef>
              <a:buSzPct val="100000"/>
              <a:buFont typeface="Arial"/>
              <a:buChar char="•"/>
              <a:defRPr sz="2400"/>
            </a:pPr>
            <a:r>
              <a:t>OPENXML</a:t>
            </a:r>
          </a:p>
          <a:p>
            <a:pPr marL="228600" indent="-228600" defTabSz="457200">
              <a:lnSpc>
                <a:spcPct val="90000"/>
              </a:lnSpc>
              <a:spcBef>
                <a:spcPts val="1000"/>
              </a:spcBef>
              <a:buSzPct val="100000"/>
              <a:buFont typeface="Arial"/>
              <a:buChar char="•"/>
              <a:defRPr sz="2800"/>
            </a:pPr>
            <a:r>
              <a:t>SQL Server 2005</a:t>
            </a:r>
          </a:p>
          <a:p>
            <a:pPr lvl="1" marL="685800" indent="-228600">
              <a:lnSpc>
                <a:spcPct val="90000"/>
              </a:lnSpc>
              <a:spcBef>
                <a:spcPts val="500"/>
              </a:spcBef>
              <a:buSzPct val="100000"/>
              <a:buFont typeface="Arial"/>
              <a:buChar char="•"/>
              <a:defRPr sz="2400"/>
            </a:pPr>
            <a:r>
              <a:t>XML Data Type</a:t>
            </a:r>
          </a:p>
          <a:p>
            <a:pPr lvl="1" marL="685800" indent="-228600">
              <a:lnSpc>
                <a:spcPct val="90000"/>
              </a:lnSpc>
              <a:spcBef>
                <a:spcPts val="500"/>
              </a:spcBef>
              <a:buSzPct val="100000"/>
              <a:buFont typeface="Arial"/>
              <a:buChar char="•"/>
              <a:defRPr sz="2400"/>
            </a:pPr>
            <a:r>
              <a:t>XML Indexing</a:t>
            </a:r>
          </a:p>
          <a:p>
            <a:pPr lvl="1" marL="685800" indent="-228600">
              <a:lnSpc>
                <a:spcPct val="90000"/>
              </a:lnSpc>
              <a:spcBef>
                <a:spcPts val="500"/>
              </a:spcBef>
              <a:buSzPct val="100000"/>
              <a:buFont typeface="Arial"/>
              <a:buChar char="•"/>
              <a:defRPr sz="2400"/>
            </a:pPr>
            <a:r>
              <a:t>XML Schema Processing</a:t>
            </a:r>
          </a:p>
          <a:p>
            <a:pPr lvl="1" marL="685800" indent="-228600">
              <a:lnSpc>
                <a:spcPct val="90000"/>
              </a:lnSpc>
              <a:spcBef>
                <a:spcPts val="500"/>
              </a:spcBef>
              <a:buSzPct val="100000"/>
              <a:buFont typeface="Arial"/>
              <a:buChar char="•"/>
              <a:defRPr sz="2400"/>
            </a:pPr>
            <a:r>
              <a:t>XML FLWOR Support</a:t>
            </a:r>
          </a:p>
          <a:p>
            <a:pPr lvl="1" marL="685800" indent="-228600">
              <a:lnSpc>
                <a:spcPct val="90000"/>
              </a:lnSpc>
              <a:spcBef>
                <a:spcPts val="500"/>
              </a:spcBef>
              <a:buSzPct val="100000"/>
              <a:buFont typeface="Arial"/>
              <a:buChar char="•"/>
              <a:defRPr sz="2400"/>
            </a:pPr>
            <a:r>
              <a:t>Functions: query, value, exist, nodes, modify</a:t>
            </a:r>
          </a:p>
        </p:txBody>
      </p:sp>
      <p:sp>
        <p:nvSpPr>
          <p:cNvPr id="253"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254" name="SQL Server 2016…"/>
          <p:cNvSpPr txBox="1"/>
          <p:nvPr/>
        </p:nvSpPr>
        <p:spPr>
          <a:xfrm>
            <a:off x="6172200" y="1640911"/>
            <a:ext cx="5183188" cy="386267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800"/>
            </a:pPr>
            <a:r>
              <a:t>SQL Server 2016</a:t>
            </a:r>
          </a:p>
          <a:p>
            <a:pPr lvl="1" marL="685800" indent="-228600">
              <a:lnSpc>
                <a:spcPct val="90000"/>
              </a:lnSpc>
              <a:spcBef>
                <a:spcPts val="500"/>
              </a:spcBef>
              <a:buSzPct val="100000"/>
              <a:buFont typeface="Arial"/>
              <a:buChar char="•"/>
              <a:defRPr sz="2400"/>
            </a:pPr>
            <a:r>
              <a:t>FOR JSON</a:t>
            </a:r>
          </a:p>
          <a:p>
            <a:pPr lvl="1" marL="685800" indent="-228600">
              <a:lnSpc>
                <a:spcPct val="90000"/>
              </a:lnSpc>
              <a:spcBef>
                <a:spcPts val="500"/>
              </a:spcBef>
              <a:buSzPct val="100000"/>
              <a:buFont typeface="Arial"/>
              <a:buChar char="•"/>
              <a:defRPr sz="2400"/>
            </a:pPr>
            <a:r>
              <a:t>OPENJSON</a:t>
            </a:r>
          </a:p>
          <a:p>
            <a:pPr lvl="1" marL="685800" indent="-228600">
              <a:lnSpc>
                <a:spcPct val="90000"/>
              </a:lnSpc>
              <a:spcBef>
                <a:spcPts val="500"/>
              </a:spcBef>
              <a:buSzPct val="100000"/>
              <a:buFont typeface="Arial"/>
              <a:buChar char="•"/>
              <a:defRPr sz="2400"/>
            </a:pPr>
            <a:r>
              <a:t>Functions: ISJON, JSON_VALUE, JSON_QUERY, JSON_MODIFY</a:t>
            </a:r>
          </a:p>
          <a:p>
            <a:pPr marL="228600" indent="-228600" defTabSz="457200">
              <a:lnSpc>
                <a:spcPct val="90000"/>
              </a:lnSpc>
              <a:spcBef>
                <a:spcPts val="1000"/>
              </a:spcBef>
              <a:buSzPct val="100000"/>
              <a:buFont typeface="Arial"/>
              <a:buChar char="•"/>
              <a:defRPr sz="2800"/>
            </a:pPr>
            <a:r>
              <a:t>Differences</a:t>
            </a:r>
          </a:p>
          <a:p>
            <a:pPr lvl="1" marL="685800" indent="-228600">
              <a:lnSpc>
                <a:spcPct val="90000"/>
              </a:lnSpc>
              <a:spcBef>
                <a:spcPts val="500"/>
              </a:spcBef>
              <a:buSzPct val="100000"/>
              <a:buFont typeface="Arial"/>
              <a:buChar char="•"/>
              <a:defRPr sz="2400"/>
            </a:pPr>
            <a:r>
              <a:t>No “prepare document” step for OPENJSON</a:t>
            </a:r>
          </a:p>
          <a:p>
            <a:pPr lvl="1" marL="685800" indent="-228600">
              <a:lnSpc>
                <a:spcPct val="90000"/>
              </a:lnSpc>
              <a:spcBef>
                <a:spcPts val="500"/>
              </a:spcBef>
              <a:buSzPct val="100000"/>
              <a:buFont typeface="Arial"/>
              <a:buChar char="•"/>
              <a:defRPr sz="2400"/>
            </a:pPr>
            <a:r>
              <a:t>No “nodes” function.</a:t>
            </a:r>
          </a:p>
        </p:txBody>
      </p:sp>
      <p:sp>
        <p:nvSpPr>
          <p:cNvPr id="255"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9" name="Create"/>
          <p:cNvSpPr txBox="1"/>
          <p:nvPr>
            <p:ph type="body" idx="13"/>
          </p:nvPr>
        </p:nvSpPr>
        <p:spPr>
          <a:prstGeom prst="rect">
            <a:avLst/>
          </a:prstGeom>
        </p:spPr>
        <p:txBody>
          <a:bodyPr/>
          <a:lstStyle/>
          <a:p>
            <a:pPr/>
            <a:r>
              <a:t>Create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1" name="XML vs JSON"/>
          <p:cNvSpPr txBox="1"/>
          <p:nvPr>
            <p:ph type="title"/>
          </p:nvPr>
        </p:nvSpPr>
        <p:spPr>
          <a:prstGeom prst="rect">
            <a:avLst/>
          </a:prstGeom>
        </p:spPr>
        <p:txBody>
          <a:bodyPr/>
          <a:lstStyle/>
          <a:p>
            <a:pPr/>
            <a:r>
              <a:t>XML vs JSON</a:t>
            </a:r>
          </a:p>
        </p:txBody>
      </p:sp>
      <p:sp>
        <p:nvSpPr>
          <p:cNvPr id="142" name="Community…"/>
          <p:cNvSpPr txBox="1"/>
          <p:nvPr>
            <p:ph type="body" sz="half" idx="1"/>
          </p:nvPr>
        </p:nvSpPr>
        <p:spPr>
          <a:prstGeom prst="rect">
            <a:avLst/>
          </a:prstGeom>
        </p:spPr>
        <p:txBody>
          <a:bodyPr/>
          <a:lstStyle/>
          <a:p>
            <a:pPr/>
            <a:r>
              <a:t>Community</a:t>
            </a:r>
          </a:p>
          <a:p>
            <a:pPr/>
            <a:r>
              <a:t>Overview</a:t>
            </a:r>
          </a:p>
          <a:p>
            <a:pPr/>
            <a:r>
              <a:t>Context</a:t>
            </a:r>
          </a:p>
          <a:p>
            <a:pPr/>
            <a:r>
              <a:t>Creating</a:t>
            </a:r>
          </a:p>
          <a:p>
            <a:pPr/>
            <a:r>
              <a:t>Extracting</a:t>
            </a:r>
          </a:p>
          <a:p>
            <a:pPr/>
            <a:r>
              <a:t>Features</a:t>
            </a:r>
          </a:p>
          <a:p>
            <a:pPr/>
            <a:r>
              <a:t>Advantages</a:t>
            </a:r>
          </a:p>
          <a:p>
            <a:pPr/>
            <a:r>
              <a:t>Demos</a:t>
            </a:r>
          </a:p>
          <a:p>
            <a:pPr/>
            <a:r>
              <a:t>Closing</a:t>
            </a:r>
          </a:p>
        </p:txBody>
      </p:sp>
      <p:sp>
        <p:nvSpPr>
          <p:cNvPr id="143" name="Slide Number"/>
          <p:cNvSpPr txBox="1"/>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1" name="XML vs JSON - Sample Data"/>
          <p:cNvSpPr txBox="1"/>
          <p:nvPr>
            <p:ph type="title"/>
          </p:nvPr>
        </p:nvSpPr>
        <p:spPr>
          <a:xfrm>
            <a:off x="838200" y="365125"/>
            <a:ext cx="10515600" cy="912530"/>
          </a:xfrm>
          <a:prstGeom prst="rect">
            <a:avLst/>
          </a:prstGeom>
        </p:spPr>
        <p:txBody>
          <a:bodyPr/>
          <a:lstStyle/>
          <a:p>
            <a:pPr/>
            <a:r>
              <a:t>XML vs JSON - Sample Data</a:t>
            </a:r>
          </a:p>
        </p:txBody>
      </p:sp>
      <p:sp>
        <p:nvSpPr>
          <p:cNvPr id="262" name="DECLARE @Orders TABLE…"/>
          <p:cNvSpPr txBox="1"/>
          <p:nvPr>
            <p:ph type="body" sz="quarter" idx="1"/>
          </p:nvPr>
        </p:nvSpPr>
        <p:spPr>
          <a:xfrm>
            <a:off x="838200" y="1457043"/>
            <a:ext cx="5181600" cy="2557329"/>
          </a:xfrm>
          <a:prstGeom prst="rect">
            <a:avLst/>
          </a:prstGeom>
        </p:spPr>
        <p:txBody>
          <a:bodyPr/>
          <a:lstStyle/>
          <a:p>
            <a:pPr marL="0" indent="0">
              <a:buSzTx/>
              <a:buNone/>
              <a:defRPr sz="2000"/>
            </a:pPr>
            <a:r>
              <a:t>DECLARE @Orders TABLE</a:t>
            </a:r>
          </a:p>
          <a:p>
            <a:pPr marL="0" indent="0">
              <a:buSzTx/>
              <a:buNone/>
              <a:defRPr sz="2000"/>
            </a:pPr>
            <a:r>
              <a:t>(</a:t>
            </a:r>
          </a:p>
          <a:p>
            <a:pPr marL="0" indent="0">
              <a:buSzTx/>
              <a:buNone/>
              <a:defRPr sz="2000"/>
            </a:pPr>
            <a:r>
              <a:t>	OrderID bigint IDENTITY,</a:t>
            </a:r>
          </a:p>
          <a:p>
            <a:pPr marL="0" indent="0">
              <a:buSzTx/>
              <a:buNone/>
              <a:defRPr sz="2000"/>
            </a:pPr>
            <a:r>
              <a:t>	OrderDate datetime</a:t>
            </a:r>
          </a:p>
          <a:p>
            <a:pPr marL="0" indent="0">
              <a:buSzTx/>
              <a:buNone/>
              <a:defRPr sz="2000"/>
            </a:pPr>
            <a:r>
              <a:t>);</a:t>
            </a:r>
          </a:p>
        </p:txBody>
      </p:sp>
      <p:sp>
        <p:nvSpPr>
          <p:cNvPr id="263" name="DECLARE @OrderDetails TABLE…"/>
          <p:cNvSpPr txBox="1"/>
          <p:nvPr/>
        </p:nvSpPr>
        <p:spPr>
          <a:xfrm>
            <a:off x="6172200" y="1457043"/>
            <a:ext cx="5181600" cy="271955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90000"/>
              </a:lnSpc>
              <a:spcBef>
                <a:spcPts val="1000"/>
              </a:spcBef>
              <a:defRPr sz="2000"/>
            </a:pPr>
            <a:r>
              <a:t>DECLARE @OrderDetails TABLE</a:t>
            </a:r>
          </a:p>
          <a:p>
            <a:pPr>
              <a:lnSpc>
                <a:spcPct val="90000"/>
              </a:lnSpc>
              <a:spcBef>
                <a:spcPts val="1000"/>
              </a:spcBef>
              <a:defRPr sz="2000"/>
            </a:pPr>
            <a:r>
              <a:t>(</a:t>
            </a:r>
          </a:p>
          <a:p>
            <a:pPr>
              <a:lnSpc>
                <a:spcPct val="90000"/>
              </a:lnSpc>
              <a:spcBef>
                <a:spcPts val="1000"/>
              </a:spcBef>
              <a:defRPr sz="2000"/>
            </a:pPr>
            <a:r>
              <a:t>	OrderDetailsID bigint IDENTITY,</a:t>
            </a:r>
          </a:p>
          <a:p>
            <a:pPr>
              <a:lnSpc>
                <a:spcPct val="90000"/>
              </a:lnSpc>
              <a:spcBef>
                <a:spcPts val="1000"/>
              </a:spcBef>
              <a:defRPr sz="2000"/>
            </a:pPr>
            <a:r>
              <a:t>	OrderID bigint,</a:t>
            </a:r>
          </a:p>
          <a:p>
            <a:pPr>
              <a:lnSpc>
                <a:spcPct val="90000"/>
              </a:lnSpc>
              <a:spcBef>
                <a:spcPts val="1000"/>
              </a:spcBef>
              <a:defRPr sz="2000"/>
            </a:pPr>
            <a:r>
              <a:t>	ProductID varchar(50),</a:t>
            </a:r>
          </a:p>
          <a:p>
            <a:pPr>
              <a:lnSpc>
                <a:spcPct val="90000"/>
              </a:lnSpc>
              <a:spcBef>
                <a:spcPts val="1000"/>
              </a:spcBef>
              <a:defRPr sz="2000"/>
            </a:pPr>
            <a:r>
              <a:t>	Qty int</a:t>
            </a:r>
          </a:p>
          <a:p>
            <a:pPr>
              <a:lnSpc>
                <a:spcPct val="90000"/>
              </a:lnSpc>
              <a:spcBef>
                <a:spcPts val="1000"/>
              </a:spcBef>
              <a:defRPr sz="2000"/>
            </a:pPr>
            <a:r>
              <a:t>);</a:t>
            </a:r>
          </a:p>
        </p:txBody>
      </p:sp>
      <p:graphicFrame>
        <p:nvGraphicFramePr>
          <p:cNvPr id="264" name="Table"/>
          <p:cNvGraphicFramePr/>
          <p:nvPr/>
        </p:nvGraphicFramePr>
        <p:xfrm>
          <a:off x="2317680" y="4193759"/>
          <a:ext cx="6872736" cy="952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468770"/>
                <a:gridCol w="2189299"/>
                <a:gridCol w="1745896"/>
                <a:gridCol w="1468770"/>
              </a:tblGrid>
              <a:tr h="190500">
                <a:tc>
                  <a:txBody>
                    <a:bodyPr/>
                    <a:lstStyle/>
                    <a:p>
                      <a:pPr algn="ctr">
                        <a:defRPr sz="1800"/>
                      </a:pPr>
                      <a:r>
                        <a:rPr sz="2400"/>
                        <a:t>OrderID</a:t>
                      </a:r>
                    </a:p>
                  </a:txBody>
                  <a:tcPr marL="9525" marR="9525" marT="9525" marB="9525" anchor="b" anchorCtr="0" horzOverflow="overflow">
                    <a:solidFill>
                      <a:srgbClr val="E9EFF7"/>
                    </a:solidFill>
                  </a:tcPr>
                </a:tc>
                <a:tc>
                  <a:txBody>
                    <a:bodyPr/>
                    <a:lstStyle/>
                    <a:p>
                      <a:pPr algn="ctr">
                        <a:defRPr sz="1800"/>
                      </a:pPr>
                      <a:r>
                        <a:rPr sz="2400"/>
                        <a:t>OrderDate</a:t>
                      </a:r>
                    </a:p>
                  </a:txBody>
                  <a:tcPr marL="9525" marR="9525" marT="9525" marB="9525" anchor="b" anchorCtr="0" horzOverflow="overflow">
                    <a:solidFill>
                      <a:srgbClr val="E9EFF7"/>
                    </a:solidFill>
                  </a:tcPr>
                </a:tc>
                <a:tc>
                  <a:txBody>
                    <a:bodyPr/>
                    <a:lstStyle/>
                    <a:p>
                      <a:pPr algn="ctr">
                        <a:defRPr sz="1800"/>
                      </a:pPr>
                      <a:r>
                        <a:rPr sz="2400"/>
                        <a:t>ProductID</a:t>
                      </a:r>
                    </a:p>
                  </a:txBody>
                  <a:tcPr marL="9525" marR="9525" marT="9525" marB="9525" anchor="b" anchorCtr="0" horzOverflow="overflow">
                    <a:solidFill>
                      <a:srgbClr val="E9EFF7"/>
                    </a:solidFill>
                  </a:tcPr>
                </a:tc>
                <a:tc>
                  <a:txBody>
                    <a:bodyPr/>
                    <a:lstStyle/>
                    <a:p>
                      <a:pPr algn="ctr">
                        <a:defRPr sz="1800"/>
                      </a:pPr>
                      <a:r>
                        <a:rPr sz="2400"/>
                        <a:t>Qty</a:t>
                      </a:r>
                    </a:p>
                  </a:txBody>
                  <a:tcPr marL="9525" marR="9525" marT="9525" marB="9525" anchor="b" anchorCtr="0" horzOverflow="overflow">
                    <a:solidFill>
                      <a:srgbClr val="E9EFF7"/>
                    </a:solidFill>
                  </a:tcPr>
                </a:tc>
              </a:tr>
              <a:tr h="190500">
                <a:tc>
                  <a:txBody>
                    <a:bodyPr/>
                    <a:lstStyle/>
                    <a:p>
                      <a:pPr>
                        <a:defRPr sz="1800"/>
                      </a:pPr>
                      <a:r>
                        <a:rPr sz="2400"/>
                        <a:t>1</a:t>
                      </a:r>
                    </a:p>
                  </a:txBody>
                  <a:tcPr marL="9525" marR="9525" marT="9525" marB="9525" anchor="b" anchorCtr="0" horzOverflow="overflow">
                    <a:solidFill>
                      <a:srgbClr val="E9EFF7"/>
                    </a:solidFill>
                  </a:tcPr>
                </a:tc>
                <a:tc>
                  <a:txBody>
                    <a:bodyPr/>
                    <a:lstStyle/>
                    <a:p>
                      <a:pPr algn="ctr">
                        <a:defRPr sz="1800"/>
                      </a:pPr>
                      <a:r>
                        <a:rPr sz="2400"/>
                        <a:t>2015-10-10</a:t>
                      </a:r>
                    </a:p>
                  </a:txBody>
                  <a:tcPr marL="9525" marR="9525" marT="9525" marB="9525" anchor="b" anchorCtr="0" horzOverflow="overflow">
                    <a:solidFill>
                      <a:srgbClr val="E9EFF7"/>
                    </a:solidFill>
                  </a:tcPr>
                </a:tc>
                <a:tc>
                  <a:txBody>
                    <a:bodyPr/>
                    <a:lstStyle/>
                    <a:p>
                      <a:pPr algn="l">
                        <a:defRPr sz="1800"/>
                      </a:pPr>
                      <a:r>
                        <a:rPr sz="2400"/>
                        <a:t>Bike</a:t>
                      </a:r>
                    </a:p>
                  </a:txBody>
                  <a:tcPr marL="9525" marR="9525" marT="9525" marB="9525" anchor="b" anchorCtr="0" horzOverflow="overflow">
                    <a:solidFill>
                      <a:srgbClr val="E9EFF7"/>
                    </a:solidFill>
                  </a:tcPr>
                </a:tc>
                <a:tc>
                  <a:txBody>
                    <a:bodyPr/>
                    <a:lstStyle/>
                    <a:p>
                      <a:pPr>
                        <a:defRPr sz="1800"/>
                      </a:pPr>
                      <a:r>
                        <a:rPr sz="2400"/>
                        <a:t>2</a:t>
                      </a:r>
                    </a:p>
                  </a:txBody>
                  <a:tcPr marL="9525" marR="9525" marT="9525" marB="9525" anchor="b" anchorCtr="0" horzOverflow="overflow">
                    <a:solidFill>
                      <a:srgbClr val="E9EFF7"/>
                    </a:solidFill>
                  </a:tcPr>
                </a:tc>
              </a:tr>
              <a:tr h="190500">
                <a:tc>
                  <a:txBody>
                    <a:bodyPr/>
                    <a:lstStyle/>
                    <a:p>
                      <a:pPr>
                        <a:defRPr sz="1800"/>
                      </a:pPr>
                      <a:r>
                        <a:rPr sz="2400"/>
                        <a:t>1</a:t>
                      </a:r>
                    </a:p>
                  </a:txBody>
                  <a:tcPr marL="9525" marR="9525" marT="9525" marB="9525" anchor="b" anchorCtr="0" horzOverflow="overflow">
                    <a:solidFill>
                      <a:srgbClr val="E9EFF7"/>
                    </a:solidFill>
                  </a:tcPr>
                </a:tc>
                <a:tc>
                  <a:txBody>
                    <a:bodyPr/>
                    <a:lstStyle/>
                    <a:p>
                      <a:pPr algn="ctr">
                        <a:defRPr sz="1800"/>
                      </a:pPr>
                      <a:r>
                        <a:rPr sz="2400"/>
                        <a:t>2015-10-10</a:t>
                      </a:r>
                    </a:p>
                  </a:txBody>
                  <a:tcPr marL="9525" marR="9525" marT="9525" marB="9525" anchor="b" anchorCtr="0" horzOverflow="overflow">
                    <a:solidFill>
                      <a:srgbClr val="E9EFF7"/>
                    </a:solidFill>
                  </a:tcPr>
                </a:tc>
                <a:tc>
                  <a:txBody>
                    <a:bodyPr/>
                    <a:lstStyle/>
                    <a:p>
                      <a:pPr algn="l">
                        <a:defRPr sz="1800"/>
                      </a:pPr>
                      <a:r>
                        <a:rPr sz="2400"/>
                        <a:t>Helmet</a:t>
                      </a:r>
                    </a:p>
                  </a:txBody>
                  <a:tcPr marL="9525" marR="9525" marT="9525" marB="9525" anchor="b" anchorCtr="0" horzOverflow="overflow">
                    <a:solidFill>
                      <a:srgbClr val="E9EFF7"/>
                    </a:solidFill>
                  </a:tcPr>
                </a:tc>
                <a:tc>
                  <a:txBody>
                    <a:bodyPr/>
                    <a:lstStyle/>
                    <a:p>
                      <a:pPr>
                        <a:defRPr sz="1800"/>
                      </a:pPr>
                      <a:r>
                        <a:rPr sz="2400"/>
                        <a:t>2</a:t>
                      </a:r>
                    </a:p>
                  </a:txBody>
                  <a:tcPr marL="9525" marR="9525" marT="9525" marB="9525" anchor="b" anchorCtr="0" horzOverflow="overflow">
                    <a:solidFill>
                      <a:srgbClr val="E9EFF7"/>
                    </a:solidFill>
                  </a:tcPr>
                </a:tc>
              </a:tr>
              <a:tr h="190500">
                <a:tc>
                  <a:txBody>
                    <a:bodyPr/>
                    <a:lstStyle/>
                    <a:p>
                      <a:pPr>
                        <a:defRPr sz="1800"/>
                      </a:pPr>
                      <a:r>
                        <a:rPr sz="2400"/>
                        <a:t>1</a:t>
                      </a:r>
                    </a:p>
                  </a:txBody>
                  <a:tcPr marL="9525" marR="9525" marT="9525" marB="9525" anchor="b" anchorCtr="0" horzOverflow="overflow">
                    <a:solidFill>
                      <a:srgbClr val="E9EFF7"/>
                    </a:solidFill>
                  </a:tcPr>
                </a:tc>
                <a:tc>
                  <a:txBody>
                    <a:bodyPr/>
                    <a:lstStyle/>
                    <a:p>
                      <a:pPr algn="ctr">
                        <a:defRPr sz="1800"/>
                      </a:pPr>
                      <a:r>
                        <a:rPr sz="2400"/>
                        <a:t>2015-10-10</a:t>
                      </a:r>
                    </a:p>
                  </a:txBody>
                  <a:tcPr marL="9525" marR="9525" marT="9525" marB="9525" anchor="b" anchorCtr="0" horzOverflow="overflow">
                    <a:solidFill>
                      <a:srgbClr val="E9EFF7"/>
                    </a:solidFill>
                  </a:tcPr>
                </a:tc>
                <a:tc>
                  <a:txBody>
                    <a:bodyPr/>
                    <a:lstStyle/>
                    <a:p>
                      <a:pPr algn="l">
                        <a:defRPr sz="1800"/>
                      </a:pPr>
                      <a:r>
                        <a:rPr sz="2400"/>
                        <a:t>Wheels</a:t>
                      </a:r>
                    </a:p>
                  </a:txBody>
                  <a:tcPr marL="9525" marR="9525" marT="9525" marB="9525" anchor="b" anchorCtr="0" horzOverflow="overflow">
                    <a:solidFill>
                      <a:srgbClr val="E9EFF7"/>
                    </a:solidFill>
                  </a:tcPr>
                </a:tc>
                <a:tc>
                  <a:txBody>
                    <a:bodyPr/>
                    <a:lstStyle/>
                    <a:p>
                      <a:pPr>
                        <a:defRPr sz="1800"/>
                      </a:pPr>
                      <a:r>
                        <a:rPr sz="2400"/>
                        <a:t>4</a:t>
                      </a:r>
                    </a:p>
                  </a:txBody>
                  <a:tcPr marL="9525" marR="9525" marT="9525" marB="9525" anchor="b" anchorCtr="0" horzOverflow="overflow">
                    <a:solidFill>
                      <a:srgbClr val="E9EFF7"/>
                    </a:solidFill>
                  </a:tcPr>
                </a:tc>
              </a:tr>
              <a:tr h="190500">
                <a:tc>
                  <a:txBody>
                    <a:bodyPr/>
                    <a:lstStyle/>
                    <a:p>
                      <a:pPr>
                        <a:defRPr sz="1800"/>
                      </a:pPr>
                      <a:r>
                        <a:rPr sz="2400"/>
                        <a:t>2</a:t>
                      </a:r>
                    </a:p>
                  </a:txBody>
                  <a:tcPr marL="9525" marR="9525" marT="9525" marB="9525" anchor="b" anchorCtr="0" horzOverflow="overflow">
                    <a:solidFill>
                      <a:srgbClr val="E9EFF7"/>
                    </a:solidFill>
                  </a:tcPr>
                </a:tc>
                <a:tc>
                  <a:txBody>
                    <a:bodyPr/>
                    <a:lstStyle/>
                    <a:p>
                      <a:pPr algn="ctr">
                        <a:defRPr sz="1800"/>
                      </a:pPr>
                      <a:r>
                        <a:rPr sz="2400"/>
                        <a:t>2015-10-09</a:t>
                      </a:r>
                    </a:p>
                  </a:txBody>
                  <a:tcPr marL="9525" marR="9525" marT="9525" marB="9525" anchor="b" anchorCtr="0" horzOverflow="overflow">
                    <a:solidFill>
                      <a:srgbClr val="E9EFF7"/>
                    </a:solidFill>
                  </a:tcPr>
                </a:tc>
                <a:tc>
                  <a:txBody>
                    <a:bodyPr/>
                    <a:lstStyle/>
                    <a:p>
                      <a:pPr algn="l">
                        <a:defRPr sz="1800"/>
                      </a:pPr>
                      <a:r>
                        <a:rPr sz="2400"/>
                        <a:t>Ball</a:t>
                      </a:r>
                    </a:p>
                  </a:txBody>
                  <a:tcPr marL="9525" marR="9525" marT="9525" marB="9525" anchor="b" anchorCtr="0" horzOverflow="overflow">
                    <a:solidFill>
                      <a:srgbClr val="E9EFF7"/>
                    </a:solidFill>
                  </a:tcPr>
                </a:tc>
                <a:tc>
                  <a:txBody>
                    <a:bodyPr/>
                    <a:lstStyle/>
                    <a:p>
                      <a:pPr>
                        <a:defRPr sz="1800"/>
                      </a:pPr>
                      <a:r>
                        <a:rPr sz="2400"/>
                        <a:t>10</a:t>
                      </a:r>
                    </a:p>
                  </a:txBody>
                  <a:tcPr marL="9525" marR="9525" marT="9525" marB="9525" anchor="b" anchorCtr="0" horzOverflow="overflow">
                    <a:solidFill>
                      <a:srgbClr val="E9EFF7"/>
                    </a:solidFill>
                  </a:tcPr>
                </a:tc>
              </a:tr>
            </a:tbl>
          </a:graphicData>
        </a:graphic>
      </p:graphicFrame>
      <p:sp>
        <p:nvSpPr>
          <p:cNvPr id="265"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7" name="XML vs JSON – Creation (Path)"/>
          <p:cNvSpPr txBox="1"/>
          <p:nvPr>
            <p:ph type="title"/>
          </p:nvPr>
        </p:nvSpPr>
        <p:spPr>
          <a:prstGeom prst="rect">
            <a:avLst/>
          </a:prstGeom>
        </p:spPr>
        <p:txBody>
          <a:bodyPr/>
          <a:lstStyle>
            <a:lvl1pPr>
              <a:defRPr sz="3900"/>
            </a:lvl1pPr>
          </a:lstStyle>
          <a:p>
            <a:pPr/>
            <a:r>
              <a:t>XML vs JSON – Creation (Path)</a:t>
            </a:r>
          </a:p>
        </p:txBody>
      </p:sp>
      <p:sp>
        <p:nvSpPr>
          <p:cNvPr id="268" name="XML"/>
          <p:cNvSpPr txBox="1"/>
          <p:nvPr>
            <p:ph type="body" sz="quarter" idx="1"/>
          </p:nvPr>
        </p:nvSpPr>
        <p:spPr>
          <a:xfrm>
            <a:off x="839787" y="1035486"/>
            <a:ext cx="5157788" cy="605425"/>
          </a:xfrm>
          <a:prstGeom prst="rect">
            <a:avLst/>
          </a:prstGeom>
        </p:spPr>
        <p:txBody>
          <a:bodyPr/>
          <a:lstStyle/>
          <a:p>
            <a:pPr/>
            <a:r>
              <a:t>XML</a:t>
            </a:r>
          </a:p>
        </p:txBody>
      </p:sp>
      <p:sp>
        <p:nvSpPr>
          <p:cNvPr id="269" name="SELECT…"/>
          <p:cNvSpPr txBox="1"/>
          <p:nvPr/>
        </p:nvSpPr>
        <p:spPr>
          <a:xfrm>
            <a:off x="839787" y="1640911"/>
            <a:ext cx="5157788" cy="448595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80000"/>
              </a:lnSpc>
              <a:spcBef>
                <a:spcPts val="1000"/>
              </a:spcBef>
              <a:defRPr sz="2100"/>
            </a:pPr>
            <a:r>
              <a:t>SELECT</a:t>
            </a:r>
          </a:p>
          <a:p>
            <a:pPr defTabSz="457200">
              <a:lnSpc>
                <a:spcPct val="80000"/>
              </a:lnSpc>
              <a:spcBef>
                <a:spcPts val="1000"/>
              </a:spcBef>
              <a:defRPr sz="2100"/>
            </a:pPr>
            <a:r>
              <a:t>	Orders.OrderID,</a:t>
            </a:r>
          </a:p>
          <a:p>
            <a:pPr defTabSz="457200">
              <a:lnSpc>
                <a:spcPct val="80000"/>
              </a:lnSpc>
              <a:spcBef>
                <a:spcPts val="1000"/>
              </a:spcBef>
              <a:defRPr sz="2100"/>
            </a:pPr>
            <a:r>
              <a:t>	Orders.OrderDate,</a:t>
            </a:r>
          </a:p>
          <a:p>
            <a:pPr defTabSz="457200">
              <a:lnSpc>
                <a:spcPct val="80000"/>
              </a:lnSpc>
              <a:spcBef>
                <a:spcPts val="1000"/>
              </a:spcBef>
              <a:defRPr sz="2100"/>
            </a:pPr>
            <a:r>
              <a:t>	OrderDetails.ProductID,</a:t>
            </a:r>
          </a:p>
          <a:p>
            <a:pPr defTabSz="457200">
              <a:lnSpc>
                <a:spcPct val="80000"/>
              </a:lnSpc>
              <a:spcBef>
                <a:spcPts val="1000"/>
              </a:spcBef>
              <a:defRPr sz="2100"/>
            </a:pPr>
            <a:r>
              <a:t>	OrderDetails.Qty</a:t>
            </a:r>
          </a:p>
          <a:p>
            <a:pPr defTabSz="457200">
              <a:lnSpc>
                <a:spcPct val="80000"/>
              </a:lnSpc>
              <a:spcBef>
                <a:spcPts val="1000"/>
              </a:spcBef>
              <a:defRPr sz="2100"/>
            </a:pPr>
            <a:r>
              <a:t>FROM	@Orders AS</a:t>
            </a:r>
          </a:p>
          <a:p>
            <a:pPr defTabSz="457200">
              <a:lnSpc>
                <a:spcPct val="80000"/>
              </a:lnSpc>
              <a:spcBef>
                <a:spcPts val="1000"/>
              </a:spcBef>
              <a:defRPr sz="2100"/>
            </a:pPr>
            <a:r>
              <a:t>		Orders</a:t>
            </a:r>
          </a:p>
          <a:p>
            <a:pPr defTabSz="457200">
              <a:lnSpc>
                <a:spcPct val="80000"/>
              </a:lnSpc>
              <a:spcBef>
                <a:spcPts val="1000"/>
              </a:spcBef>
              <a:defRPr sz="2100"/>
            </a:pPr>
            <a:r>
              <a:t>JOIN	@OrderDetails AS</a:t>
            </a:r>
          </a:p>
          <a:p>
            <a:pPr defTabSz="457200">
              <a:lnSpc>
                <a:spcPct val="80000"/>
              </a:lnSpc>
              <a:spcBef>
                <a:spcPts val="1000"/>
              </a:spcBef>
              <a:defRPr sz="2100"/>
            </a:pPr>
            <a:r>
              <a:t>		OrderDetails</a:t>
            </a:r>
          </a:p>
          <a:p>
            <a:pPr defTabSz="457200">
              <a:lnSpc>
                <a:spcPct val="80000"/>
              </a:lnSpc>
              <a:spcBef>
                <a:spcPts val="1000"/>
              </a:spcBef>
              <a:defRPr sz="2100"/>
            </a:pPr>
            <a:r>
              <a:t>ON	Orders.OrderID =</a:t>
            </a:r>
          </a:p>
          <a:p>
            <a:pPr defTabSz="457200">
              <a:lnSpc>
                <a:spcPct val="80000"/>
              </a:lnSpc>
              <a:spcBef>
                <a:spcPts val="1000"/>
              </a:spcBef>
              <a:defRPr sz="2100"/>
            </a:pPr>
            <a:r>
              <a:t>		OrderDetails.OrderID</a:t>
            </a:r>
          </a:p>
          <a:p>
            <a:pPr defTabSz="457200">
              <a:lnSpc>
                <a:spcPct val="80000"/>
              </a:lnSpc>
              <a:spcBef>
                <a:spcPts val="1000"/>
              </a:spcBef>
              <a:defRPr sz="2100"/>
            </a:pPr>
            <a:r>
              <a:t>FOR		</a:t>
            </a:r>
            <a:r>
              <a:rPr b="1"/>
              <a:t>XML</a:t>
            </a:r>
            <a:r>
              <a:t> </a:t>
            </a:r>
            <a:r>
              <a:rPr b="1"/>
              <a:t>PATH</a:t>
            </a:r>
            <a:r>
              <a:t>;</a:t>
            </a:r>
          </a:p>
        </p:txBody>
      </p:sp>
      <p:sp>
        <p:nvSpPr>
          <p:cNvPr id="270"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271" name="SELECT…"/>
          <p:cNvSpPr txBox="1"/>
          <p:nvPr/>
        </p:nvSpPr>
        <p:spPr>
          <a:xfrm>
            <a:off x="6172200" y="1640911"/>
            <a:ext cx="5183188" cy="448595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80000"/>
              </a:lnSpc>
              <a:spcBef>
                <a:spcPts val="1000"/>
              </a:spcBef>
              <a:defRPr sz="2100"/>
            </a:pPr>
            <a:r>
              <a:t>SELECT</a:t>
            </a:r>
          </a:p>
          <a:p>
            <a:pPr defTabSz="457200">
              <a:lnSpc>
                <a:spcPct val="80000"/>
              </a:lnSpc>
              <a:spcBef>
                <a:spcPts val="1000"/>
              </a:spcBef>
              <a:defRPr sz="2100"/>
            </a:pPr>
            <a:r>
              <a:t>	Orders.OrderID,</a:t>
            </a:r>
          </a:p>
          <a:p>
            <a:pPr defTabSz="457200">
              <a:lnSpc>
                <a:spcPct val="80000"/>
              </a:lnSpc>
              <a:spcBef>
                <a:spcPts val="1000"/>
              </a:spcBef>
              <a:defRPr sz="2100"/>
            </a:pPr>
            <a:r>
              <a:t>	Orders.OrderDate,</a:t>
            </a:r>
          </a:p>
          <a:p>
            <a:pPr defTabSz="457200">
              <a:lnSpc>
                <a:spcPct val="80000"/>
              </a:lnSpc>
              <a:spcBef>
                <a:spcPts val="1000"/>
              </a:spcBef>
              <a:defRPr sz="2100"/>
            </a:pPr>
            <a:r>
              <a:t>	OrderDetails.ProductID,</a:t>
            </a:r>
          </a:p>
          <a:p>
            <a:pPr defTabSz="457200">
              <a:lnSpc>
                <a:spcPct val="80000"/>
              </a:lnSpc>
              <a:spcBef>
                <a:spcPts val="1000"/>
              </a:spcBef>
              <a:defRPr sz="2100"/>
            </a:pPr>
            <a:r>
              <a:t>	OrderDetails.Qty</a:t>
            </a:r>
          </a:p>
          <a:p>
            <a:pPr defTabSz="457200">
              <a:lnSpc>
                <a:spcPct val="80000"/>
              </a:lnSpc>
              <a:spcBef>
                <a:spcPts val="1000"/>
              </a:spcBef>
              <a:defRPr sz="2100"/>
            </a:pPr>
            <a:r>
              <a:t>FROM	@Orders AS</a:t>
            </a:r>
          </a:p>
          <a:p>
            <a:pPr defTabSz="457200">
              <a:lnSpc>
                <a:spcPct val="80000"/>
              </a:lnSpc>
              <a:spcBef>
                <a:spcPts val="1000"/>
              </a:spcBef>
              <a:defRPr sz="2100"/>
            </a:pPr>
            <a:r>
              <a:t>		Orders</a:t>
            </a:r>
          </a:p>
          <a:p>
            <a:pPr defTabSz="457200">
              <a:lnSpc>
                <a:spcPct val="80000"/>
              </a:lnSpc>
              <a:spcBef>
                <a:spcPts val="1000"/>
              </a:spcBef>
              <a:defRPr sz="2100"/>
            </a:pPr>
            <a:r>
              <a:t>JOIN	@OrderDetails AS</a:t>
            </a:r>
          </a:p>
          <a:p>
            <a:pPr defTabSz="457200">
              <a:lnSpc>
                <a:spcPct val="80000"/>
              </a:lnSpc>
              <a:spcBef>
                <a:spcPts val="1000"/>
              </a:spcBef>
              <a:defRPr sz="2100"/>
            </a:pPr>
            <a:r>
              <a:t>		OrderDetails</a:t>
            </a:r>
          </a:p>
          <a:p>
            <a:pPr defTabSz="457200">
              <a:lnSpc>
                <a:spcPct val="80000"/>
              </a:lnSpc>
              <a:spcBef>
                <a:spcPts val="1000"/>
              </a:spcBef>
              <a:defRPr sz="2100"/>
            </a:pPr>
            <a:r>
              <a:t>ON	Orders.OrderID =</a:t>
            </a:r>
          </a:p>
          <a:p>
            <a:pPr defTabSz="457200">
              <a:lnSpc>
                <a:spcPct val="80000"/>
              </a:lnSpc>
              <a:spcBef>
                <a:spcPts val="1000"/>
              </a:spcBef>
              <a:defRPr sz="2100"/>
            </a:pPr>
            <a:r>
              <a:t>		OrderDetails.OrderID</a:t>
            </a:r>
          </a:p>
          <a:p>
            <a:pPr defTabSz="457200">
              <a:lnSpc>
                <a:spcPct val="80000"/>
              </a:lnSpc>
              <a:spcBef>
                <a:spcPts val="1000"/>
              </a:spcBef>
              <a:defRPr sz="2100"/>
            </a:pPr>
            <a:r>
              <a:t>FOR		</a:t>
            </a:r>
            <a:r>
              <a:rPr b="1"/>
              <a:t>JSON</a:t>
            </a:r>
            <a:r>
              <a:t> </a:t>
            </a:r>
            <a:r>
              <a:rPr b="1"/>
              <a:t>PATH</a:t>
            </a:r>
            <a:r>
              <a:t>;</a:t>
            </a:r>
          </a:p>
        </p:txBody>
      </p:sp>
      <p:sp>
        <p:nvSpPr>
          <p:cNvPr id="272"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4" name="XML vs JSON – Creation (Path)"/>
          <p:cNvSpPr txBox="1"/>
          <p:nvPr>
            <p:ph type="title"/>
          </p:nvPr>
        </p:nvSpPr>
        <p:spPr>
          <a:prstGeom prst="rect">
            <a:avLst/>
          </a:prstGeom>
        </p:spPr>
        <p:txBody>
          <a:bodyPr/>
          <a:lstStyle>
            <a:lvl1pPr>
              <a:defRPr sz="3900"/>
            </a:lvl1pPr>
          </a:lstStyle>
          <a:p>
            <a:pPr/>
            <a:r>
              <a:t>XML vs JSON – Creation (Path)</a:t>
            </a:r>
          </a:p>
        </p:txBody>
      </p:sp>
      <p:sp>
        <p:nvSpPr>
          <p:cNvPr id="275" name="XML"/>
          <p:cNvSpPr txBox="1"/>
          <p:nvPr>
            <p:ph type="body" sz="quarter" idx="1"/>
          </p:nvPr>
        </p:nvSpPr>
        <p:spPr>
          <a:xfrm>
            <a:off x="839787" y="1035486"/>
            <a:ext cx="5157788" cy="605425"/>
          </a:xfrm>
          <a:prstGeom prst="rect">
            <a:avLst/>
          </a:prstGeom>
        </p:spPr>
        <p:txBody>
          <a:bodyPr/>
          <a:lstStyle/>
          <a:p>
            <a:pPr/>
            <a:r>
              <a:t>XML</a:t>
            </a:r>
          </a:p>
        </p:txBody>
      </p:sp>
      <p:sp>
        <p:nvSpPr>
          <p:cNvPr id="276" name="&lt;row&gt;…"/>
          <p:cNvSpPr txBox="1"/>
          <p:nvPr/>
        </p:nvSpPr>
        <p:spPr>
          <a:xfrm>
            <a:off x="839787" y="1658647"/>
            <a:ext cx="5157788" cy="450273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spcBef>
                <a:spcPts val="200"/>
              </a:spcBef>
              <a:defRPr sz="2000"/>
            </a:pPr>
            <a:r>
              <a:t>&lt;</a:t>
            </a:r>
            <a:r>
              <a:rPr>
                <a:solidFill>
                  <a:srgbClr val="2E75B6"/>
                </a:solidFill>
              </a:rPr>
              <a:t>row</a:t>
            </a:r>
            <a:r>
              <a:t>&gt;</a:t>
            </a:r>
          </a:p>
          <a:p>
            <a:pPr lvl="1" defTabSz="457200">
              <a:spcBef>
                <a:spcPts val="200"/>
              </a:spcBef>
              <a:defRPr sz="2000"/>
            </a:pPr>
            <a:r>
              <a:t>&lt;</a:t>
            </a:r>
            <a:r>
              <a:rPr>
                <a:solidFill>
                  <a:srgbClr val="2E75B6"/>
                </a:solidFill>
              </a:rPr>
              <a:t>OrderID</a:t>
            </a:r>
            <a:r>
              <a:t>&gt;</a:t>
            </a:r>
            <a:r>
              <a:rPr>
                <a:solidFill>
                  <a:srgbClr val="548235"/>
                </a:solidFill>
              </a:rPr>
              <a:t>1</a:t>
            </a:r>
            <a:r>
              <a:t>&lt;/</a:t>
            </a:r>
            <a:r>
              <a:rPr>
                <a:solidFill>
                  <a:srgbClr val="2E75B6"/>
                </a:solidFill>
              </a:rPr>
              <a:t>OrderID</a:t>
            </a:r>
            <a:r>
              <a:t>&gt;</a:t>
            </a:r>
          </a:p>
          <a:p>
            <a:pPr lvl="1" defTabSz="457200">
              <a:spcBef>
                <a:spcPts val="200"/>
              </a:spcBef>
              <a:defRPr sz="2000"/>
            </a:pPr>
            <a:r>
              <a:t>&lt;</a:t>
            </a:r>
            <a:r>
              <a:rPr>
                <a:solidFill>
                  <a:srgbClr val="2E75B6"/>
                </a:solidFill>
              </a:rPr>
              <a:t>OrderDate</a:t>
            </a:r>
            <a:r>
              <a:t>&gt;</a:t>
            </a:r>
            <a:r>
              <a:rPr>
                <a:solidFill>
                  <a:srgbClr val="548235"/>
                </a:solidFill>
              </a:rPr>
              <a:t>2015-10-10T00:00:00</a:t>
            </a:r>
            <a:endParaRPr>
              <a:solidFill>
                <a:srgbClr val="548235"/>
              </a:solidFill>
            </a:endParaRPr>
          </a:p>
          <a:p>
            <a:pPr lvl="2" defTabSz="457200">
              <a:spcBef>
                <a:spcPts val="200"/>
              </a:spcBef>
              <a:defRPr sz="2000"/>
            </a:pPr>
            <a:r>
              <a:t>&lt;/</a:t>
            </a:r>
            <a:r>
              <a:rPr>
                <a:solidFill>
                  <a:srgbClr val="2E75B6"/>
                </a:solidFill>
              </a:rPr>
              <a:t>OrderDate</a:t>
            </a:r>
            <a:r>
              <a:t>&gt;</a:t>
            </a:r>
          </a:p>
          <a:p>
            <a:pPr defTabSz="457200">
              <a:spcBef>
                <a:spcPts val="200"/>
              </a:spcBef>
              <a:defRPr sz="2000"/>
            </a:pPr>
            <a:r>
              <a:t>	&lt;</a:t>
            </a:r>
            <a:r>
              <a:rPr>
                <a:solidFill>
                  <a:srgbClr val="2E75B6"/>
                </a:solidFill>
              </a:rPr>
              <a:t>ProductID</a:t>
            </a:r>
            <a:r>
              <a:t>&gt;</a:t>
            </a:r>
            <a:r>
              <a:rPr>
                <a:solidFill>
                  <a:srgbClr val="548235"/>
                </a:solidFill>
              </a:rPr>
              <a:t>Bike</a:t>
            </a:r>
            <a:r>
              <a:t>&lt;/</a:t>
            </a:r>
            <a:r>
              <a:rPr>
                <a:solidFill>
                  <a:srgbClr val="2E75B6"/>
                </a:solidFill>
              </a:rPr>
              <a:t>ProductID</a:t>
            </a:r>
            <a:r>
              <a:t>&gt;</a:t>
            </a:r>
          </a:p>
          <a:p>
            <a:pPr defTabSz="457200">
              <a:spcBef>
                <a:spcPts val="200"/>
              </a:spcBef>
              <a:defRPr sz="2000"/>
            </a:pPr>
            <a:r>
              <a:t>	&lt;</a:t>
            </a:r>
            <a:r>
              <a:rPr>
                <a:solidFill>
                  <a:srgbClr val="2E75B6"/>
                </a:solidFill>
              </a:rPr>
              <a:t>Qty</a:t>
            </a:r>
            <a:r>
              <a:t>&gt;</a:t>
            </a:r>
            <a:r>
              <a:rPr>
                <a:solidFill>
                  <a:srgbClr val="548235"/>
                </a:solidFill>
              </a:rPr>
              <a:t>2</a:t>
            </a:r>
            <a:r>
              <a:t>&lt;/</a:t>
            </a:r>
            <a:r>
              <a:rPr>
                <a:solidFill>
                  <a:srgbClr val="2E75B6"/>
                </a:solidFill>
              </a:rPr>
              <a:t>Qty</a:t>
            </a:r>
            <a:r>
              <a:t>&gt;</a:t>
            </a:r>
          </a:p>
          <a:p>
            <a:pPr defTabSz="457200">
              <a:spcBef>
                <a:spcPts val="200"/>
              </a:spcBef>
              <a:defRPr sz="2000"/>
            </a:pPr>
            <a:r>
              <a:t>&lt;/</a:t>
            </a:r>
            <a:r>
              <a:rPr>
                <a:solidFill>
                  <a:srgbClr val="2E75B6"/>
                </a:solidFill>
              </a:rPr>
              <a:t>row</a:t>
            </a:r>
            <a:r>
              <a:t>&gt;</a:t>
            </a:r>
          </a:p>
          <a:p>
            <a:pPr defTabSz="457200">
              <a:spcBef>
                <a:spcPts val="200"/>
              </a:spcBef>
              <a:defRPr sz="2000"/>
            </a:pPr>
            <a:r>
              <a:t>&lt;</a:t>
            </a:r>
            <a:r>
              <a:rPr>
                <a:solidFill>
                  <a:srgbClr val="2E75B6"/>
                </a:solidFill>
              </a:rPr>
              <a:t>row</a:t>
            </a:r>
            <a:r>
              <a:t>&gt;</a:t>
            </a:r>
          </a:p>
          <a:p>
            <a:pPr defTabSz="457200">
              <a:spcBef>
                <a:spcPts val="200"/>
              </a:spcBef>
              <a:defRPr sz="2000"/>
            </a:pPr>
            <a:r>
              <a:t>	&lt;</a:t>
            </a:r>
            <a:r>
              <a:rPr>
                <a:solidFill>
                  <a:srgbClr val="2E75B6"/>
                </a:solidFill>
              </a:rPr>
              <a:t>OrderID</a:t>
            </a:r>
            <a:r>
              <a:t>&gt;</a:t>
            </a:r>
            <a:r>
              <a:rPr>
                <a:solidFill>
                  <a:srgbClr val="548235"/>
                </a:solidFill>
              </a:rPr>
              <a:t>1</a:t>
            </a:r>
            <a:r>
              <a:t>&lt;/</a:t>
            </a:r>
            <a:r>
              <a:rPr>
                <a:solidFill>
                  <a:srgbClr val="2E75B6"/>
                </a:solidFill>
              </a:rPr>
              <a:t>OrderID</a:t>
            </a:r>
            <a:r>
              <a:t>&gt;</a:t>
            </a:r>
          </a:p>
          <a:p>
            <a:pPr defTabSz="457200">
              <a:spcBef>
                <a:spcPts val="200"/>
              </a:spcBef>
              <a:defRPr sz="2000"/>
            </a:pPr>
            <a:r>
              <a:t>	&lt;</a:t>
            </a:r>
            <a:r>
              <a:rPr>
                <a:solidFill>
                  <a:srgbClr val="2E75B6"/>
                </a:solidFill>
              </a:rPr>
              <a:t>OrderDate</a:t>
            </a:r>
            <a:r>
              <a:t>&gt;</a:t>
            </a:r>
            <a:r>
              <a:rPr>
                <a:solidFill>
                  <a:srgbClr val="548235"/>
                </a:solidFill>
              </a:rPr>
              <a:t>2015-10-10T00:00:00</a:t>
            </a:r>
          </a:p>
          <a:p>
            <a:pPr lvl="2" defTabSz="457200">
              <a:spcBef>
                <a:spcPts val="200"/>
              </a:spcBef>
              <a:defRPr sz="2000">
                <a:solidFill>
                  <a:srgbClr val="548235"/>
                </a:solidFill>
              </a:defRPr>
            </a:pPr>
            <a:r>
              <a:rPr>
                <a:solidFill>
                  <a:srgbClr val="000000"/>
                </a:solidFill>
              </a:rPr>
              <a:t>&lt;/</a:t>
            </a:r>
            <a:r>
              <a:rPr>
                <a:solidFill>
                  <a:srgbClr val="2E75B6"/>
                </a:solidFill>
              </a:rPr>
              <a:t>OrderDate</a:t>
            </a:r>
            <a:r>
              <a:rPr>
                <a:solidFill>
                  <a:srgbClr val="000000"/>
                </a:solidFill>
              </a:rPr>
              <a:t>&gt;</a:t>
            </a:r>
          </a:p>
          <a:p>
            <a:pPr defTabSz="457200">
              <a:spcBef>
                <a:spcPts val="200"/>
              </a:spcBef>
              <a:defRPr sz="2000"/>
            </a:pPr>
            <a:r>
              <a:t>	&lt;</a:t>
            </a:r>
            <a:r>
              <a:rPr>
                <a:solidFill>
                  <a:srgbClr val="2E75B6"/>
                </a:solidFill>
              </a:rPr>
              <a:t>ProductID</a:t>
            </a:r>
            <a:r>
              <a:t>&gt;</a:t>
            </a:r>
            <a:r>
              <a:rPr>
                <a:solidFill>
                  <a:srgbClr val="548235"/>
                </a:solidFill>
              </a:rPr>
              <a:t>Helmet</a:t>
            </a:r>
            <a:r>
              <a:t>&lt;/</a:t>
            </a:r>
            <a:r>
              <a:rPr>
                <a:solidFill>
                  <a:srgbClr val="2E75B6"/>
                </a:solidFill>
              </a:rPr>
              <a:t>ProductID</a:t>
            </a:r>
            <a:r>
              <a:t>&gt;</a:t>
            </a:r>
          </a:p>
          <a:p>
            <a:pPr defTabSz="457200">
              <a:spcBef>
                <a:spcPts val="200"/>
              </a:spcBef>
              <a:defRPr sz="2000"/>
            </a:pPr>
            <a:r>
              <a:t>	&lt;</a:t>
            </a:r>
            <a:r>
              <a:rPr>
                <a:solidFill>
                  <a:srgbClr val="2E75B6"/>
                </a:solidFill>
              </a:rPr>
              <a:t>Qty</a:t>
            </a:r>
            <a:r>
              <a:t>&gt;</a:t>
            </a:r>
            <a:r>
              <a:rPr>
                <a:solidFill>
                  <a:srgbClr val="548235"/>
                </a:solidFill>
              </a:rPr>
              <a:t>2</a:t>
            </a:r>
            <a:r>
              <a:t>&lt;/</a:t>
            </a:r>
            <a:r>
              <a:rPr>
                <a:solidFill>
                  <a:srgbClr val="2E75B6"/>
                </a:solidFill>
              </a:rPr>
              <a:t>Qty</a:t>
            </a:r>
            <a:r>
              <a:t>&gt;</a:t>
            </a:r>
          </a:p>
          <a:p>
            <a:pPr defTabSz="457200">
              <a:spcBef>
                <a:spcPts val="200"/>
              </a:spcBef>
              <a:defRPr sz="2000"/>
            </a:pPr>
            <a:r>
              <a:t>&lt;/</a:t>
            </a:r>
            <a:r>
              <a:rPr>
                <a:solidFill>
                  <a:srgbClr val="2E75B6"/>
                </a:solidFill>
              </a:rPr>
              <a:t>row</a:t>
            </a:r>
            <a:r>
              <a:t>&gt;…</a:t>
            </a:r>
          </a:p>
        </p:txBody>
      </p:sp>
      <p:sp>
        <p:nvSpPr>
          <p:cNvPr id="277"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278" name="[{…"/>
          <p:cNvSpPr txBox="1"/>
          <p:nvPr/>
        </p:nvSpPr>
        <p:spPr>
          <a:xfrm>
            <a:off x="6172200" y="1640911"/>
            <a:ext cx="5183188" cy="386773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spcBef>
                <a:spcPts val="200"/>
              </a:spcBef>
              <a:defRPr sz="2000"/>
            </a:pPr>
            <a:r>
              <a:t>[{  </a:t>
            </a:r>
          </a:p>
          <a:p>
            <a:pPr lvl="1" defTabSz="457200">
              <a:spcBef>
                <a:spcPts val="200"/>
              </a:spcBef>
              <a:defRPr sz="2000"/>
            </a:pPr>
            <a:r>
              <a:t>"</a:t>
            </a:r>
            <a:r>
              <a:rPr>
                <a:solidFill>
                  <a:srgbClr val="2E75B6"/>
                </a:solidFill>
              </a:rPr>
              <a:t>OrderID</a:t>
            </a:r>
            <a:r>
              <a:t>":</a:t>
            </a:r>
            <a:r>
              <a:rPr>
                <a:solidFill>
                  <a:srgbClr val="548235"/>
                </a:solidFill>
              </a:rPr>
              <a:t>1</a:t>
            </a:r>
            <a:r>
              <a:t>,</a:t>
            </a:r>
          </a:p>
          <a:p>
            <a:pPr lvl="1" defTabSz="457200">
              <a:spcBef>
                <a:spcPts val="200"/>
              </a:spcBef>
              <a:defRPr sz="2000"/>
            </a:pPr>
            <a:r>
              <a:t>"</a:t>
            </a:r>
            <a:r>
              <a:rPr>
                <a:solidFill>
                  <a:srgbClr val="2E75B6"/>
                </a:solidFill>
              </a:rPr>
              <a:t>OrderDate</a:t>
            </a:r>
            <a:r>
              <a:t>":"</a:t>
            </a:r>
            <a:r>
              <a:rPr>
                <a:solidFill>
                  <a:srgbClr val="548235"/>
                </a:solidFill>
              </a:rPr>
              <a:t>2015-10-10T00:00:00</a:t>
            </a:r>
            <a:r>
              <a:t>",</a:t>
            </a:r>
          </a:p>
          <a:p>
            <a:pPr lvl="1" defTabSz="457200">
              <a:spcBef>
                <a:spcPts val="200"/>
              </a:spcBef>
              <a:defRPr sz="2000"/>
            </a:pPr>
            <a:r>
              <a:t>"</a:t>
            </a:r>
            <a:r>
              <a:rPr>
                <a:solidFill>
                  <a:srgbClr val="2E75B6"/>
                </a:solidFill>
              </a:rPr>
              <a:t>ProductID</a:t>
            </a:r>
            <a:r>
              <a:t>":"</a:t>
            </a:r>
            <a:r>
              <a:rPr>
                <a:solidFill>
                  <a:srgbClr val="548235"/>
                </a:solidFill>
              </a:rPr>
              <a:t>Bike</a:t>
            </a:r>
            <a:r>
              <a:t>",</a:t>
            </a:r>
          </a:p>
          <a:p>
            <a:pPr lvl="1" defTabSz="457200">
              <a:spcBef>
                <a:spcPts val="200"/>
              </a:spcBef>
              <a:defRPr sz="2000"/>
            </a:pPr>
            <a:r>
              <a:t>"</a:t>
            </a:r>
            <a:r>
              <a:rPr>
                <a:solidFill>
                  <a:srgbClr val="2E75B6"/>
                </a:solidFill>
              </a:rPr>
              <a:t>Qty</a:t>
            </a:r>
            <a:r>
              <a:t>":</a:t>
            </a:r>
            <a:r>
              <a:rPr>
                <a:solidFill>
                  <a:srgbClr val="548235"/>
                </a:solidFill>
              </a:rPr>
              <a:t>2</a:t>
            </a:r>
          </a:p>
          <a:p>
            <a:pPr defTabSz="457200">
              <a:spcBef>
                <a:spcPts val="200"/>
              </a:spcBef>
              <a:defRPr sz="2000"/>
            </a:pPr>
            <a:r>
              <a:t>},</a:t>
            </a:r>
          </a:p>
          <a:p>
            <a:pPr defTabSz="457200">
              <a:spcBef>
                <a:spcPts val="200"/>
              </a:spcBef>
              <a:defRPr sz="2000"/>
            </a:pPr>
            <a:r>
              <a:t>{  </a:t>
            </a:r>
          </a:p>
          <a:p>
            <a:pPr lvl="1" defTabSz="457200">
              <a:spcBef>
                <a:spcPts val="200"/>
              </a:spcBef>
              <a:defRPr sz="2000"/>
            </a:pPr>
            <a:r>
              <a:t>"</a:t>
            </a:r>
            <a:r>
              <a:rPr>
                <a:solidFill>
                  <a:srgbClr val="2E75B6"/>
                </a:solidFill>
              </a:rPr>
              <a:t>OrderID</a:t>
            </a:r>
            <a:r>
              <a:t>":</a:t>
            </a:r>
            <a:r>
              <a:rPr>
                <a:solidFill>
                  <a:srgbClr val="548235"/>
                </a:solidFill>
              </a:rPr>
              <a:t>1</a:t>
            </a:r>
            <a:r>
              <a:t>,</a:t>
            </a:r>
          </a:p>
          <a:p>
            <a:pPr lvl="1" defTabSz="457200">
              <a:spcBef>
                <a:spcPts val="200"/>
              </a:spcBef>
              <a:defRPr sz="2000"/>
            </a:pPr>
            <a:r>
              <a:t>"</a:t>
            </a:r>
            <a:r>
              <a:rPr>
                <a:solidFill>
                  <a:srgbClr val="2E75B6"/>
                </a:solidFill>
              </a:rPr>
              <a:t>OrderDate</a:t>
            </a:r>
            <a:r>
              <a:t>":"</a:t>
            </a:r>
            <a:r>
              <a:rPr>
                <a:solidFill>
                  <a:srgbClr val="548235"/>
                </a:solidFill>
              </a:rPr>
              <a:t>2015-10-10T00:00:00</a:t>
            </a:r>
            <a:r>
              <a:t>",</a:t>
            </a:r>
          </a:p>
          <a:p>
            <a:pPr lvl="1" defTabSz="457200">
              <a:spcBef>
                <a:spcPts val="200"/>
              </a:spcBef>
              <a:defRPr sz="2000"/>
            </a:pPr>
            <a:r>
              <a:t>"</a:t>
            </a:r>
            <a:r>
              <a:rPr>
                <a:solidFill>
                  <a:srgbClr val="2E75B6"/>
                </a:solidFill>
              </a:rPr>
              <a:t>ProductID</a:t>
            </a:r>
            <a:r>
              <a:t>":"</a:t>
            </a:r>
            <a:r>
              <a:rPr>
                <a:solidFill>
                  <a:srgbClr val="548235"/>
                </a:solidFill>
              </a:rPr>
              <a:t>Helmet</a:t>
            </a:r>
            <a:r>
              <a:t>",</a:t>
            </a:r>
          </a:p>
          <a:p>
            <a:pPr lvl="1" defTabSz="457200">
              <a:spcBef>
                <a:spcPts val="200"/>
              </a:spcBef>
              <a:defRPr sz="2000"/>
            </a:pPr>
            <a:r>
              <a:t>"</a:t>
            </a:r>
            <a:r>
              <a:rPr>
                <a:solidFill>
                  <a:srgbClr val="2E75B6"/>
                </a:solidFill>
              </a:rPr>
              <a:t>Qty</a:t>
            </a:r>
            <a:r>
              <a:t>":</a:t>
            </a:r>
            <a:r>
              <a:rPr>
                <a:solidFill>
                  <a:srgbClr val="548235"/>
                </a:solidFill>
              </a:rPr>
              <a:t>2</a:t>
            </a:r>
          </a:p>
          <a:p>
            <a:pPr defTabSz="457200">
              <a:spcBef>
                <a:spcPts val="200"/>
              </a:spcBef>
              <a:defRPr sz="2000"/>
            </a:pPr>
            <a:r>
              <a:t>}…]</a:t>
            </a:r>
          </a:p>
        </p:txBody>
      </p:sp>
      <p:sp>
        <p:nvSpPr>
          <p:cNvPr id="279"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1" name="XML vs JSON – Creation (Auto)"/>
          <p:cNvSpPr txBox="1"/>
          <p:nvPr>
            <p:ph type="title"/>
          </p:nvPr>
        </p:nvSpPr>
        <p:spPr>
          <a:prstGeom prst="rect">
            <a:avLst/>
          </a:prstGeom>
        </p:spPr>
        <p:txBody>
          <a:bodyPr/>
          <a:lstStyle>
            <a:lvl1pPr>
              <a:defRPr sz="3900"/>
            </a:lvl1pPr>
          </a:lstStyle>
          <a:p>
            <a:pPr/>
            <a:r>
              <a:t>XML vs JSON – Creation (Auto)</a:t>
            </a:r>
          </a:p>
        </p:txBody>
      </p:sp>
      <p:sp>
        <p:nvSpPr>
          <p:cNvPr id="282" name="XML"/>
          <p:cNvSpPr txBox="1"/>
          <p:nvPr>
            <p:ph type="body" sz="quarter" idx="1"/>
          </p:nvPr>
        </p:nvSpPr>
        <p:spPr>
          <a:xfrm>
            <a:off x="839787" y="1035486"/>
            <a:ext cx="5157788" cy="605425"/>
          </a:xfrm>
          <a:prstGeom prst="rect">
            <a:avLst/>
          </a:prstGeom>
        </p:spPr>
        <p:txBody>
          <a:bodyPr/>
          <a:lstStyle/>
          <a:p>
            <a:pPr/>
            <a:r>
              <a:t>XML</a:t>
            </a:r>
          </a:p>
        </p:txBody>
      </p:sp>
      <p:sp>
        <p:nvSpPr>
          <p:cNvPr id="283" name="SELECT…"/>
          <p:cNvSpPr txBox="1"/>
          <p:nvPr/>
        </p:nvSpPr>
        <p:spPr>
          <a:xfrm>
            <a:off x="839787" y="1640911"/>
            <a:ext cx="5157788" cy="448595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80000"/>
              </a:lnSpc>
              <a:spcBef>
                <a:spcPts val="1000"/>
              </a:spcBef>
              <a:defRPr sz="2100"/>
            </a:pPr>
            <a:r>
              <a:t>SELECT</a:t>
            </a:r>
          </a:p>
          <a:p>
            <a:pPr defTabSz="457200">
              <a:lnSpc>
                <a:spcPct val="80000"/>
              </a:lnSpc>
              <a:spcBef>
                <a:spcPts val="1000"/>
              </a:spcBef>
              <a:defRPr sz="2100"/>
            </a:pPr>
            <a:r>
              <a:t>	Orders.OrderID,</a:t>
            </a:r>
          </a:p>
          <a:p>
            <a:pPr defTabSz="457200">
              <a:lnSpc>
                <a:spcPct val="80000"/>
              </a:lnSpc>
              <a:spcBef>
                <a:spcPts val="1000"/>
              </a:spcBef>
              <a:defRPr sz="2100"/>
            </a:pPr>
            <a:r>
              <a:t>	Orders.OrderDate,</a:t>
            </a:r>
          </a:p>
          <a:p>
            <a:pPr defTabSz="457200">
              <a:lnSpc>
                <a:spcPct val="80000"/>
              </a:lnSpc>
              <a:spcBef>
                <a:spcPts val="1000"/>
              </a:spcBef>
              <a:defRPr sz="2100"/>
            </a:pPr>
            <a:r>
              <a:t>	OrderDetails.ProductID,</a:t>
            </a:r>
          </a:p>
          <a:p>
            <a:pPr defTabSz="457200">
              <a:lnSpc>
                <a:spcPct val="80000"/>
              </a:lnSpc>
              <a:spcBef>
                <a:spcPts val="1000"/>
              </a:spcBef>
              <a:defRPr sz="2100"/>
            </a:pPr>
            <a:r>
              <a:t>	OrderDetails.Qty</a:t>
            </a:r>
          </a:p>
          <a:p>
            <a:pPr defTabSz="457200">
              <a:lnSpc>
                <a:spcPct val="80000"/>
              </a:lnSpc>
              <a:spcBef>
                <a:spcPts val="1000"/>
              </a:spcBef>
              <a:defRPr sz="2100"/>
            </a:pPr>
            <a:r>
              <a:t>FROM	@Orders AS</a:t>
            </a:r>
          </a:p>
          <a:p>
            <a:pPr defTabSz="457200">
              <a:lnSpc>
                <a:spcPct val="80000"/>
              </a:lnSpc>
              <a:spcBef>
                <a:spcPts val="1000"/>
              </a:spcBef>
              <a:defRPr sz="2100"/>
            </a:pPr>
            <a:r>
              <a:t>		Orders</a:t>
            </a:r>
          </a:p>
          <a:p>
            <a:pPr defTabSz="457200">
              <a:lnSpc>
                <a:spcPct val="80000"/>
              </a:lnSpc>
              <a:spcBef>
                <a:spcPts val="1000"/>
              </a:spcBef>
              <a:defRPr sz="2100"/>
            </a:pPr>
            <a:r>
              <a:t>JOIN	@OrderDetails AS</a:t>
            </a:r>
          </a:p>
          <a:p>
            <a:pPr defTabSz="457200">
              <a:lnSpc>
                <a:spcPct val="80000"/>
              </a:lnSpc>
              <a:spcBef>
                <a:spcPts val="1000"/>
              </a:spcBef>
              <a:defRPr sz="2100"/>
            </a:pPr>
            <a:r>
              <a:t>		OrderDetails</a:t>
            </a:r>
          </a:p>
          <a:p>
            <a:pPr defTabSz="457200">
              <a:lnSpc>
                <a:spcPct val="80000"/>
              </a:lnSpc>
              <a:spcBef>
                <a:spcPts val="1000"/>
              </a:spcBef>
              <a:defRPr sz="2100"/>
            </a:pPr>
            <a:r>
              <a:t>ON	Orders.OrderID =</a:t>
            </a:r>
          </a:p>
          <a:p>
            <a:pPr defTabSz="457200">
              <a:lnSpc>
                <a:spcPct val="80000"/>
              </a:lnSpc>
              <a:spcBef>
                <a:spcPts val="1000"/>
              </a:spcBef>
              <a:defRPr sz="2100"/>
            </a:pPr>
            <a:r>
              <a:t>		OrderDetails.OrderID</a:t>
            </a:r>
          </a:p>
          <a:p>
            <a:pPr defTabSz="457200">
              <a:lnSpc>
                <a:spcPct val="80000"/>
              </a:lnSpc>
              <a:spcBef>
                <a:spcPts val="1000"/>
              </a:spcBef>
              <a:defRPr sz="2100"/>
            </a:pPr>
            <a:r>
              <a:t>FOR		</a:t>
            </a:r>
            <a:r>
              <a:rPr b="1"/>
              <a:t>XML</a:t>
            </a:r>
            <a:r>
              <a:t> </a:t>
            </a:r>
            <a:r>
              <a:rPr b="1"/>
              <a:t>AUTO</a:t>
            </a:r>
            <a:r>
              <a:t>;</a:t>
            </a:r>
          </a:p>
        </p:txBody>
      </p:sp>
      <p:sp>
        <p:nvSpPr>
          <p:cNvPr id="284"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285" name="SELECT…"/>
          <p:cNvSpPr txBox="1"/>
          <p:nvPr/>
        </p:nvSpPr>
        <p:spPr>
          <a:xfrm>
            <a:off x="6172200" y="1640911"/>
            <a:ext cx="5183188" cy="448595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80000"/>
              </a:lnSpc>
              <a:spcBef>
                <a:spcPts val="1000"/>
              </a:spcBef>
              <a:defRPr sz="2100"/>
            </a:pPr>
            <a:r>
              <a:t>SELECT</a:t>
            </a:r>
          </a:p>
          <a:p>
            <a:pPr defTabSz="457200">
              <a:lnSpc>
                <a:spcPct val="80000"/>
              </a:lnSpc>
              <a:spcBef>
                <a:spcPts val="1000"/>
              </a:spcBef>
              <a:defRPr sz="2100"/>
            </a:pPr>
            <a:r>
              <a:t>	Orders.OrderID,</a:t>
            </a:r>
          </a:p>
          <a:p>
            <a:pPr defTabSz="457200">
              <a:lnSpc>
                <a:spcPct val="80000"/>
              </a:lnSpc>
              <a:spcBef>
                <a:spcPts val="1000"/>
              </a:spcBef>
              <a:defRPr sz="2100"/>
            </a:pPr>
            <a:r>
              <a:t>	Orders.OrderDate,</a:t>
            </a:r>
          </a:p>
          <a:p>
            <a:pPr defTabSz="457200">
              <a:lnSpc>
                <a:spcPct val="80000"/>
              </a:lnSpc>
              <a:spcBef>
                <a:spcPts val="1000"/>
              </a:spcBef>
              <a:defRPr sz="2100"/>
            </a:pPr>
            <a:r>
              <a:t>	OrderDetails.ProductID,</a:t>
            </a:r>
          </a:p>
          <a:p>
            <a:pPr defTabSz="457200">
              <a:lnSpc>
                <a:spcPct val="80000"/>
              </a:lnSpc>
              <a:spcBef>
                <a:spcPts val="1000"/>
              </a:spcBef>
              <a:defRPr sz="2100"/>
            </a:pPr>
            <a:r>
              <a:t>	OrderDetails.Qty</a:t>
            </a:r>
          </a:p>
          <a:p>
            <a:pPr defTabSz="457200">
              <a:lnSpc>
                <a:spcPct val="80000"/>
              </a:lnSpc>
              <a:spcBef>
                <a:spcPts val="1000"/>
              </a:spcBef>
              <a:defRPr sz="2100"/>
            </a:pPr>
            <a:r>
              <a:t>FROM	@Orders AS</a:t>
            </a:r>
          </a:p>
          <a:p>
            <a:pPr defTabSz="457200">
              <a:lnSpc>
                <a:spcPct val="80000"/>
              </a:lnSpc>
              <a:spcBef>
                <a:spcPts val="1000"/>
              </a:spcBef>
              <a:defRPr sz="2100"/>
            </a:pPr>
            <a:r>
              <a:t>		Orders</a:t>
            </a:r>
          </a:p>
          <a:p>
            <a:pPr defTabSz="457200">
              <a:lnSpc>
                <a:spcPct val="80000"/>
              </a:lnSpc>
              <a:spcBef>
                <a:spcPts val="1000"/>
              </a:spcBef>
              <a:defRPr sz="2100"/>
            </a:pPr>
            <a:r>
              <a:t>JOIN	@OrderDetails AS</a:t>
            </a:r>
          </a:p>
          <a:p>
            <a:pPr defTabSz="457200">
              <a:lnSpc>
                <a:spcPct val="80000"/>
              </a:lnSpc>
              <a:spcBef>
                <a:spcPts val="1000"/>
              </a:spcBef>
              <a:defRPr sz="2100"/>
            </a:pPr>
            <a:r>
              <a:t>		OrderDetails</a:t>
            </a:r>
          </a:p>
          <a:p>
            <a:pPr defTabSz="457200">
              <a:lnSpc>
                <a:spcPct val="80000"/>
              </a:lnSpc>
              <a:spcBef>
                <a:spcPts val="1000"/>
              </a:spcBef>
              <a:defRPr sz="2100"/>
            </a:pPr>
            <a:r>
              <a:t>ON	Orders.OrderID =</a:t>
            </a:r>
          </a:p>
          <a:p>
            <a:pPr defTabSz="457200">
              <a:lnSpc>
                <a:spcPct val="80000"/>
              </a:lnSpc>
              <a:spcBef>
                <a:spcPts val="1000"/>
              </a:spcBef>
              <a:defRPr sz="2100"/>
            </a:pPr>
            <a:r>
              <a:t>		OrderDetails.OrderID</a:t>
            </a:r>
          </a:p>
          <a:p>
            <a:pPr defTabSz="457200">
              <a:lnSpc>
                <a:spcPct val="80000"/>
              </a:lnSpc>
              <a:spcBef>
                <a:spcPts val="1000"/>
              </a:spcBef>
              <a:defRPr sz="2100"/>
            </a:pPr>
            <a:r>
              <a:t>FOR		</a:t>
            </a:r>
            <a:r>
              <a:rPr b="1"/>
              <a:t>JSON</a:t>
            </a:r>
            <a:r>
              <a:t> </a:t>
            </a:r>
            <a:r>
              <a:rPr b="1"/>
              <a:t>AUTO</a:t>
            </a:r>
            <a:r>
              <a:t>;</a:t>
            </a:r>
          </a:p>
        </p:txBody>
      </p:sp>
      <p:sp>
        <p:nvSpPr>
          <p:cNvPr id="286"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8" name="XML vs JSON – Creation (Auto)"/>
          <p:cNvSpPr txBox="1"/>
          <p:nvPr>
            <p:ph type="title"/>
          </p:nvPr>
        </p:nvSpPr>
        <p:spPr>
          <a:prstGeom prst="rect">
            <a:avLst/>
          </a:prstGeom>
        </p:spPr>
        <p:txBody>
          <a:bodyPr/>
          <a:lstStyle>
            <a:lvl1pPr>
              <a:defRPr sz="3900"/>
            </a:lvl1pPr>
          </a:lstStyle>
          <a:p>
            <a:pPr/>
            <a:r>
              <a:t>XML vs JSON – Creation (Auto)</a:t>
            </a:r>
          </a:p>
        </p:txBody>
      </p:sp>
      <p:sp>
        <p:nvSpPr>
          <p:cNvPr id="289" name="XML"/>
          <p:cNvSpPr txBox="1"/>
          <p:nvPr>
            <p:ph type="body" sz="quarter" idx="1"/>
          </p:nvPr>
        </p:nvSpPr>
        <p:spPr>
          <a:xfrm>
            <a:off x="839787" y="1035486"/>
            <a:ext cx="5157788" cy="605425"/>
          </a:xfrm>
          <a:prstGeom prst="rect">
            <a:avLst/>
          </a:prstGeom>
        </p:spPr>
        <p:txBody>
          <a:bodyPr/>
          <a:lstStyle/>
          <a:p>
            <a:pPr/>
            <a:r>
              <a:t>XML</a:t>
            </a:r>
          </a:p>
        </p:txBody>
      </p:sp>
      <p:sp>
        <p:nvSpPr>
          <p:cNvPr id="290" name="&lt;Orders…"/>
          <p:cNvSpPr txBox="1"/>
          <p:nvPr/>
        </p:nvSpPr>
        <p:spPr>
          <a:xfrm>
            <a:off x="839787" y="1640911"/>
            <a:ext cx="5157788" cy="403556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110000"/>
              </a:lnSpc>
              <a:defRPr sz="2200"/>
            </a:pPr>
            <a:r>
              <a:t>&lt;</a:t>
            </a:r>
            <a:r>
              <a:rPr>
                <a:solidFill>
                  <a:schemeClr val="accent5"/>
                </a:solidFill>
              </a:rPr>
              <a:t>Orders</a:t>
            </a:r>
          </a:p>
          <a:p>
            <a:pPr lvl="1" defTabSz="457200">
              <a:lnSpc>
                <a:spcPct val="110000"/>
              </a:lnSpc>
              <a:defRPr sz="2200"/>
            </a:pPr>
            <a:r>
              <a:rPr>
                <a:solidFill>
                  <a:schemeClr val="accent2">
                    <a:satOff val="-18194"/>
                    <a:lumOff val="-11215"/>
                  </a:schemeClr>
                </a:solidFill>
              </a:rPr>
              <a:t>OrderID</a:t>
            </a:r>
            <a:r>
              <a:t>="</a:t>
            </a:r>
            <a:r>
              <a:rPr>
                <a:solidFill>
                  <a:schemeClr val="accent4">
                    <a:lumOff val="-9999"/>
                  </a:schemeClr>
                </a:solidFill>
              </a:rPr>
              <a:t>1</a:t>
            </a:r>
            <a:r>
              <a:t>"</a:t>
            </a:r>
          </a:p>
          <a:p>
            <a:pPr lvl="1" defTabSz="457200">
              <a:lnSpc>
                <a:spcPct val="110000"/>
              </a:lnSpc>
              <a:defRPr sz="2200"/>
            </a:pPr>
            <a:r>
              <a:rPr>
                <a:solidFill>
                  <a:schemeClr val="accent2">
                    <a:satOff val="-18194"/>
                    <a:lumOff val="-11215"/>
                  </a:schemeClr>
                </a:solidFill>
              </a:rPr>
              <a:t>OrderDate</a:t>
            </a:r>
            <a:r>
              <a:t>="</a:t>
            </a:r>
            <a:r>
              <a:rPr>
                <a:solidFill>
                  <a:schemeClr val="accent4">
                    <a:lumOff val="-9999"/>
                  </a:schemeClr>
                </a:solidFill>
              </a:rPr>
              <a:t>2015-10-10T00:00:00</a:t>
            </a:r>
            <a:r>
              <a:t>"</a:t>
            </a:r>
          </a:p>
          <a:p>
            <a:pPr defTabSz="457200">
              <a:lnSpc>
                <a:spcPct val="110000"/>
              </a:lnSpc>
              <a:defRPr sz="2200"/>
            </a:pPr>
            <a:r>
              <a:t>&gt;</a:t>
            </a:r>
          </a:p>
          <a:p>
            <a:pPr lvl="1" defTabSz="457200">
              <a:lnSpc>
                <a:spcPct val="110000"/>
              </a:lnSpc>
              <a:defRPr sz="2200"/>
            </a:pPr>
            <a:r>
              <a:t>&lt;</a:t>
            </a:r>
            <a:r>
              <a:rPr>
                <a:solidFill>
                  <a:schemeClr val="accent5"/>
                </a:solidFill>
              </a:rPr>
              <a:t>OrderDetails</a:t>
            </a:r>
          </a:p>
          <a:p>
            <a:pPr lvl="1" defTabSz="457200">
              <a:lnSpc>
                <a:spcPct val="110000"/>
              </a:lnSpc>
              <a:defRPr sz="2200"/>
            </a:pPr>
            <a:r>
              <a:t>	</a:t>
            </a:r>
            <a:r>
              <a:rPr>
                <a:solidFill>
                  <a:schemeClr val="accent2">
                    <a:satOff val="-18194"/>
                    <a:lumOff val="-11215"/>
                  </a:schemeClr>
                </a:solidFill>
              </a:rPr>
              <a:t>ProductID</a:t>
            </a:r>
            <a:r>
              <a:t>="</a:t>
            </a:r>
            <a:r>
              <a:rPr>
                <a:solidFill>
                  <a:schemeClr val="accent4">
                    <a:lumOff val="-9999"/>
                  </a:schemeClr>
                </a:solidFill>
              </a:rPr>
              <a:t>Bike</a:t>
            </a:r>
            <a:r>
              <a:t>" </a:t>
            </a:r>
            <a:r>
              <a:rPr>
                <a:solidFill>
                  <a:schemeClr val="accent2">
                    <a:satOff val="-18194"/>
                    <a:lumOff val="-11215"/>
                  </a:schemeClr>
                </a:solidFill>
              </a:rPr>
              <a:t>Qty</a:t>
            </a:r>
            <a:r>
              <a:t>="</a:t>
            </a:r>
            <a:r>
              <a:rPr>
                <a:solidFill>
                  <a:schemeClr val="accent4">
                    <a:lumOff val="-9999"/>
                  </a:schemeClr>
                </a:solidFill>
              </a:rPr>
              <a:t>2</a:t>
            </a:r>
            <a:r>
              <a:t>" /&gt;</a:t>
            </a:r>
          </a:p>
          <a:p>
            <a:pPr lvl="1" defTabSz="457200">
              <a:lnSpc>
                <a:spcPct val="110000"/>
              </a:lnSpc>
              <a:defRPr sz="2200"/>
            </a:pPr>
            <a:r>
              <a:t>&lt;</a:t>
            </a:r>
            <a:r>
              <a:rPr>
                <a:solidFill>
                  <a:schemeClr val="accent5"/>
                </a:solidFill>
              </a:rPr>
              <a:t>OrderDetails</a:t>
            </a:r>
          </a:p>
          <a:p>
            <a:pPr lvl="1" defTabSz="457200">
              <a:lnSpc>
                <a:spcPct val="110000"/>
              </a:lnSpc>
              <a:defRPr sz="2200"/>
            </a:pPr>
            <a:r>
              <a:t>	</a:t>
            </a:r>
            <a:r>
              <a:rPr>
                <a:solidFill>
                  <a:schemeClr val="accent2">
                    <a:satOff val="-18194"/>
                    <a:lumOff val="-11215"/>
                  </a:schemeClr>
                </a:solidFill>
              </a:rPr>
              <a:t>ProductID</a:t>
            </a:r>
            <a:r>
              <a:t>="</a:t>
            </a:r>
            <a:r>
              <a:rPr>
                <a:solidFill>
                  <a:schemeClr val="accent4">
                    <a:lumOff val="-9999"/>
                  </a:schemeClr>
                </a:solidFill>
              </a:rPr>
              <a:t>Helmet</a:t>
            </a:r>
            <a:r>
              <a:t>" </a:t>
            </a:r>
            <a:r>
              <a:rPr>
                <a:solidFill>
                  <a:schemeClr val="accent2">
                    <a:satOff val="-18194"/>
                    <a:lumOff val="-11215"/>
                  </a:schemeClr>
                </a:solidFill>
              </a:rPr>
              <a:t>Qty</a:t>
            </a:r>
            <a:r>
              <a:t>="</a:t>
            </a:r>
            <a:r>
              <a:rPr>
                <a:solidFill>
                  <a:schemeClr val="accent4">
                    <a:lumOff val="-9999"/>
                  </a:schemeClr>
                </a:solidFill>
              </a:rPr>
              <a:t>2</a:t>
            </a:r>
            <a:r>
              <a:t>" /&gt;</a:t>
            </a:r>
          </a:p>
          <a:p>
            <a:pPr lvl="1" defTabSz="457200">
              <a:lnSpc>
                <a:spcPct val="110000"/>
              </a:lnSpc>
              <a:defRPr sz="2200"/>
            </a:pPr>
            <a:r>
              <a:t>&lt;</a:t>
            </a:r>
            <a:r>
              <a:rPr>
                <a:solidFill>
                  <a:schemeClr val="accent5"/>
                </a:solidFill>
              </a:rPr>
              <a:t>OrderDetails</a:t>
            </a:r>
          </a:p>
          <a:p>
            <a:pPr lvl="1" defTabSz="457200">
              <a:lnSpc>
                <a:spcPct val="110000"/>
              </a:lnSpc>
              <a:defRPr sz="2200"/>
            </a:pPr>
            <a:r>
              <a:t>	</a:t>
            </a:r>
            <a:r>
              <a:rPr>
                <a:solidFill>
                  <a:schemeClr val="accent2">
                    <a:satOff val="-18194"/>
                    <a:lumOff val="-11215"/>
                  </a:schemeClr>
                </a:solidFill>
              </a:rPr>
              <a:t>ProductID</a:t>
            </a:r>
            <a:r>
              <a:t>="</a:t>
            </a:r>
            <a:r>
              <a:rPr>
                <a:solidFill>
                  <a:schemeClr val="accent4">
                    <a:lumOff val="-9999"/>
                  </a:schemeClr>
                </a:solidFill>
              </a:rPr>
              <a:t>Wheels</a:t>
            </a:r>
            <a:r>
              <a:t>" </a:t>
            </a:r>
            <a:r>
              <a:rPr>
                <a:solidFill>
                  <a:schemeClr val="accent2">
                    <a:satOff val="-18194"/>
                    <a:lumOff val="-11215"/>
                  </a:schemeClr>
                </a:solidFill>
              </a:rPr>
              <a:t>Qty</a:t>
            </a:r>
            <a:r>
              <a:t>="</a:t>
            </a:r>
            <a:r>
              <a:rPr>
                <a:solidFill>
                  <a:schemeClr val="accent4">
                    <a:lumOff val="-9999"/>
                  </a:schemeClr>
                </a:solidFill>
              </a:rPr>
              <a:t>4</a:t>
            </a:r>
            <a:r>
              <a:t>" /&gt;</a:t>
            </a:r>
          </a:p>
          <a:p>
            <a:pPr defTabSz="457200">
              <a:lnSpc>
                <a:spcPct val="110000"/>
              </a:lnSpc>
              <a:defRPr sz="2200"/>
            </a:pPr>
            <a:r>
              <a:t>&lt;/</a:t>
            </a:r>
            <a:r>
              <a:rPr>
                <a:solidFill>
                  <a:schemeClr val="accent5"/>
                </a:solidFill>
              </a:rPr>
              <a:t>Orders</a:t>
            </a:r>
            <a:r>
              <a:t>&gt;…</a:t>
            </a:r>
          </a:p>
        </p:txBody>
      </p:sp>
      <p:sp>
        <p:nvSpPr>
          <p:cNvPr id="291"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292" name="[{…"/>
          <p:cNvSpPr txBox="1"/>
          <p:nvPr/>
        </p:nvSpPr>
        <p:spPr>
          <a:xfrm>
            <a:off x="6172200" y="1640911"/>
            <a:ext cx="5183188" cy="331094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110000"/>
              </a:lnSpc>
              <a:defRPr sz="2200"/>
            </a:pPr>
            <a:r>
              <a:t>[{  </a:t>
            </a:r>
          </a:p>
          <a:p>
            <a:pPr defTabSz="457200">
              <a:lnSpc>
                <a:spcPct val="110000"/>
              </a:lnSpc>
              <a:defRPr sz="2200"/>
            </a:pPr>
            <a:r>
              <a:t>"</a:t>
            </a:r>
            <a:r>
              <a:rPr>
                <a:solidFill>
                  <a:schemeClr val="accent5"/>
                </a:solidFill>
              </a:rPr>
              <a:t>OrderID</a:t>
            </a:r>
            <a:r>
              <a:t>":</a:t>
            </a:r>
            <a:r>
              <a:rPr>
                <a:solidFill>
                  <a:schemeClr val="accent6">
                    <a:lumOff val="-9568"/>
                  </a:schemeClr>
                </a:solidFill>
              </a:rPr>
              <a:t>1</a:t>
            </a:r>
            <a:r>
              <a:t>,</a:t>
            </a:r>
          </a:p>
          <a:p>
            <a:pPr defTabSz="457200">
              <a:lnSpc>
                <a:spcPct val="110000"/>
              </a:lnSpc>
              <a:defRPr sz="2200"/>
            </a:pPr>
            <a:r>
              <a:t>"</a:t>
            </a:r>
            <a:r>
              <a:rPr>
                <a:solidFill>
                  <a:schemeClr val="accent5"/>
                </a:solidFill>
              </a:rPr>
              <a:t>OrderDate</a:t>
            </a:r>
            <a:r>
              <a:t>":"</a:t>
            </a:r>
            <a:r>
              <a:rPr>
                <a:solidFill>
                  <a:schemeClr val="accent6">
                    <a:lumOff val="-9568"/>
                  </a:schemeClr>
                </a:solidFill>
              </a:rPr>
              <a:t>2015-10-10T00:00:00</a:t>
            </a:r>
            <a:r>
              <a:t>",</a:t>
            </a:r>
          </a:p>
          <a:p>
            <a:pPr defTabSz="457200">
              <a:lnSpc>
                <a:spcPct val="110000"/>
              </a:lnSpc>
              <a:defRPr sz="2200"/>
            </a:pPr>
            <a:r>
              <a:t>"</a:t>
            </a:r>
            <a:r>
              <a:rPr>
                <a:solidFill>
                  <a:schemeClr val="accent5"/>
                </a:solidFill>
              </a:rPr>
              <a:t>OrderDetails</a:t>
            </a:r>
            <a:r>
              <a:t>":[  </a:t>
            </a:r>
          </a:p>
          <a:p>
            <a:pPr defTabSz="457200">
              <a:lnSpc>
                <a:spcPct val="110000"/>
              </a:lnSpc>
              <a:defRPr sz="2200"/>
            </a:pPr>
            <a:r>
              <a:t>	{"</a:t>
            </a:r>
            <a:r>
              <a:rPr>
                <a:solidFill>
                  <a:schemeClr val="accent5"/>
                </a:solidFill>
              </a:rPr>
              <a:t>ProductID</a:t>
            </a:r>
            <a:r>
              <a:t>":"</a:t>
            </a:r>
            <a:r>
              <a:rPr>
                <a:solidFill>
                  <a:schemeClr val="accent6">
                    <a:lumOff val="-9568"/>
                  </a:schemeClr>
                </a:solidFill>
              </a:rPr>
              <a:t>Bike</a:t>
            </a:r>
            <a:r>
              <a:t>","</a:t>
            </a:r>
            <a:r>
              <a:rPr>
                <a:solidFill>
                  <a:schemeClr val="accent5"/>
                </a:solidFill>
              </a:rPr>
              <a:t>Qty</a:t>
            </a:r>
            <a:r>
              <a:t>":</a:t>
            </a:r>
            <a:r>
              <a:rPr>
                <a:solidFill>
                  <a:schemeClr val="accent6">
                    <a:lumOff val="-9568"/>
                  </a:schemeClr>
                </a:solidFill>
              </a:rPr>
              <a:t>2</a:t>
            </a:r>
            <a:r>
              <a:t>},</a:t>
            </a:r>
          </a:p>
          <a:p>
            <a:pPr defTabSz="457200">
              <a:lnSpc>
                <a:spcPct val="110000"/>
              </a:lnSpc>
              <a:defRPr sz="2200"/>
            </a:pPr>
            <a:r>
              <a:t>	{"</a:t>
            </a:r>
            <a:r>
              <a:rPr>
                <a:solidFill>
                  <a:schemeClr val="accent5"/>
                </a:solidFill>
              </a:rPr>
              <a:t>ProductID</a:t>
            </a:r>
            <a:r>
              <a:t>":"</a:t>
            </a:r>
            <a:r>
              <a:rPr>
                <a:solidFill>
                  <a:schemeClr val="accent6">
                    <a:lumOff val="-9568"/>
                  </a:schemeClr>
                </a:solidFill>
              </a:rPr>
              <a:t>Helmet</a:t>
            </a:r>
            <a:r>
              <a:t>","</a:t>
            </a:r>
            <a:r>
              <a:rPr>
                <a:solidFill>
                  <a:schemeClr val="accent5"/>
                </a:solidFill>
              </a:rPr>
              <a:t>Qty</a:t>
            </a:r>
            <a:r>
              <a:t>":</a:t>
            </a:r>
            <a:r>
              <a:rPr>
                <a:solidFill>
                  <a:schemeClr val="accent6">
                    <a:lumOff val="-9568"/>
                  </a:schemeClr>
                </a:solidFill>
              </a:rPr>
              <a:t>2</a:t>
            </a:r>
            <a:r>
              <a:t>},</a:t>
            </a:r>
          </a:p>
          <a:p>
            <a:pPr defTabSz="457200">
              <a:lnSpc>
                <a:spcPct val="110000"/>
              </a:lnSpc>
              <a:defRPr sz="2200"/>
            </a:pPr>
            <a:r>
              <a:t>	{"</a:t>
            </a:r>
            <a:r>
              <a:rPr>
                <a:solidFill>
                  <a:schemeClr val="accent5"/>
                </a:solidFill>
              </a:rPr>
              <a:t>ProductID</a:t>
            </a:r>
            <a:r>
              <a:t>":"</a:t>
            </a:r>
            <a:r>
              <a:rPr>
                <a:solidFill>
                  <a:schemeClr val="accent6">
                    <a:lumOff val="-9568"/>
                  </a:schemeClr>
                </a:solidFill>
              </a:rPr>
              <a:t>Wheels</a:t>
            </a:r>
            <a:r>
              <a:t>","</a:t>
            </a:r>
            <a:r>
              <a:rPr>
                <a:solidFill>
                  <a:schemeClr val="accent5"/>
                </a:solidFill>
              </a:rPr>
              <a:t>Qty</a:t>
            </a:r>
            <a:r>
              <a:t>":</a:t>
            </a:r>
            <a:r>
              <a:rPr>
                <a:solidFill>
                  <a:schemeClr val="accent6">
                    <a:lumOff val="-9568"/>
                  </a:schemeClr>
                </a:solidFill>
              </a:rPr>
              <a:t>4</a:t>
            </a:r>
            <a:r>
              <a:t>}]</a:t>
            </a:r>
          </a:p>
          <a:p>
            <a:pPr defTabSz="457200">
              <a:lnSpc>
                <a:spcPct val="110000"/>
              </a:lnSpc>
              <a:defRPr sz="2200"/>
            </a:pPr>
            <a:r>
              <a:t>},…</a:t>
            </a:r>
          </a:p>
          <a:p>
            <a:pPr defTabSz="457200">
              <a:lnSpc>
                <a:spcPct val="110000"/>
              </a:lnSpc>
              <a:defRPr sz="2200"/>
            </a:pPr>
            <a:r>
              <a:t>]</a:t>
            </a:r>
          </a:p>
        </p:txBody>
      </p:sp>
      <p:sp>
        <p:nvSpPr>
          <p:cNvPr id="293"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7" name="Extract"/>
          <p:cNvSpPr txBox="1"/>
          <p:nvPr>
            <p:ph type="body" idx="13"/>
          </p:nvPr>
        </p:nvSpPr>
        <p:spPr>
          <a:prstGeom prst="rect">
            <a:avLst/>
          </a:prstGeom>
        </p:spPr>
        <p:txBody>
          <a:bodyPr/>
          <a:lstStyle/>
          <a:p>
            <a:pPr/>
            <a:r>
              <a:t>Extract</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9" name="XML vs JSON - Get Values"/>
          <p:cNvSpPr txBox="1"/>
          <p:nvPr>
            <p:ph type="title"/>
          </p:nvPr>
        </p:nvSpPr>
        <p:spPr>
          <a:prstGeom prst="rect">
            <a:avLst/>
          </a:prstGeom>
        </p:spPr>
        <p:txBody>
          <a:bodyPr/>
          <a:lstStyle>
            <a:lvl1pPr defTabSz="859536">
              <a:defRPr sz="4136"/>
            </a:lvl1pPr>
          </a:lstStyle>
          <a:p>
            <a:pPr/>
            <a:r>
              <a:t>XML vs JSON - Get Values</a:t>
            </a:r>
          </a:p>
        </p:txBody>
      </p:sp>
      <p:sp>
        <p:nvSpPr>
          <p:cNvPr id="300" name="XML"/>
          <p:cNvSpPr txBox="1"/>
          <p:nvPr>
            <p:ph type="body" sz="quarter" idx="1"/>
          </p:nvPr>
        </p:nvSpPr>
        <p:spPr>
          <a:prstGeom prst="rect">
            <a:avLst/>
          </a:prstGeom>
        </p:spPr>
        <p:txBody>
          <a:bodyPr/>
          <a:lstStyle/>
          <a:p>
            <a:pPr/>
            <a:r>
              <a:t>XML</a:t>
            </a:r>
          </a:p>
        </p:txBody>
      </p:sp>
      <p:sp>
        <p:nvSpPr>
          <p:cNvPr id="301"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30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03" name="DECLARE…"/>
          <p:cNvSpPr txBox="1"/>
          <p:nvPr/>
        </p:nvSpPr>
        <p:spPr>
          <a:xfrm>
            <a:off x="839787" y="1640911"/>
            <a:ext cx="5157788" cy="396517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defRPr sz="3000"/>
            </a:pPr>
            <a:r>
              <a:t>DECLARE</a:t>
            </a:r>
          </a:p>
          <a:p>
            <a:pPr lvl="1" defTabSz="457200">
              <a:defRPr sz="3000"/>
            </a:pPr>
            <a:r>
              <a:t>@x xml = '&lt;x&gt;y&lt;/x&gt;';</a:t>
            </a:r>
          </a:p>
          <a:p>
            <a:pPr defTabSz="457200">
              <a:defRPr sz="3000"/>
            </a:pPr>
          </a:p>
          <a:p>
            <a:pPr defTabSz="457200">
              <a:defRPr sz="3000"/>
            </a:pPr>
            <a:r>
              <a:t>SELECT</a:t>
            </a:r>
          </a:p>
          <a:p>
            <a:pPr lvl="1" defTabSz="457200">
              <a:defRPr sz="3000"/>
            </a:pPr>
            <a:r>
              <a:t>@x.</a:t>
            </a:r>
            <a:r>
              <a:rPr b="1"/>
              <a:t>value</a:t>
            </a:r>
            <a:endParaRPr b="1"/>
          </a:p>
          <a:p>
            <a:pPr lvl="1" defTabSz="457200">
              <a:defRPr sz="3000"/>
            </a:pPr>
            <a:r>
              <a:t>(</a:t>
            </a:r>
          </a:p>
          <a:p>
            <a:pPr lvl="2" defTabSz="457200">
              <a:defRPr sz="3000"/>
            </a:pPr>
            <a:r>
              <a:t>'(/x/text())[1]',</a:t>
            </a:r>
          </a:p>
          <a:p>
            <a:pPr lvl="2" defTabSz="457200">
              <a:defRPr sz="3000"/>
            </a:pPr>
            <a:r>
              <a:t>'varchar(50)'</a:t>
            </a:r>
          </a:p>
          <a:p>
            <a:pPr lvl="1" defTabSz="457200">
              <a:defRPr sz="3000"/>
            </a:pPr>
            <a:r>
              <a:t>);</a:t>
            </a:r>
          </a:p>
        </p:txBody>
      </p:sp>
      <p:sp>
        <p:nvSpPr>
          <p:cNvPr id="304" name="DECLARE…"/>
          <p:cNvSpPr txBox="1"/>
          <p:nvPr/>
        </p:nvSpPr>
        <p:spPr>
          <a:xfrm>
            <a:off x="6172200" y="1640911"/>
            <a:ext cx="5183188" cy="396517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defRPr sz="3000"/>
            </a:pPr>
            <a:r>
              <a:t>DECLARE</a:t>
            </a:r>
          </a:p>
          <a:p>
            <a:pPr lvl="1" defTabSz="457200">
              <a:defRPr sz="3000"/>
            </a:pPr>
            <a:r>
              <a:t>@j varchar(50) = '{"x":"y"}';</a:t>
            </a:r>
          </a:p>
          <a:p>
            <a:pPr defTabSz="457200">
              <a:defRPr sz="3000"/>
            </a:pPr>
          </a:p>
          <a:p>
            <a:pPr defTabSz="457200">
              <a:defRPr sz="3000"/>
            </a:pPr>
            <a:r>
              <a:t>SELECT</a:t>
            </a:r>
          </a:p>
          <a:p>
            <a:pPr lvl="1" defTabSz="457200">
              <a:defRPr b="1" sz="3000"/>
            </a:pPr>
            <a:r>
              <a:t>JSON_VALUE</a:t>
            </a:r>
          </a:p>
          <a:p>
            <a:pPr lvl="1" defTabSz="457200">
              <a:defRPr sz="3000"/>
            </a:pPr>
            <a:r>
              <a:t>(</a:t>
            </a:r>
          </a:p>
          <a:p>
            <a:pPr lvl="1" defTabSz="457200">
              <a:defRPr sz="3000"/>
            </a:pPr>
            <a:r>
              <a:t>	@j,</a:t>
            </a:r>
          </a:p>
          <a:p>
            <a:pPr lvl="1" defTabSz="457200">
              <a:defRPr sz="3000"/>
            </a:pPr>
            <a:r>
              <a:t>	'$.x'</a:t>
            </a:r>
          </a:p>
          <a:p>
            <a:pPr lvl="1" defTabSz="457200">
              <a:defRPr sz="3000"/>
            </a:pPr>
            <a:r>
              <a:t>);</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8" name="XML vs JSON - Getting Subsets"/>
          <p:cNvSpPr txBox="1"/>
          <p:nvPr>
            <p:ph type="title"/>
          </p:nvPr>
        </p:nvSpPr>
        <p:spPr>
          <a:prstGeom prst="rect">
            <a:avLst/>
          </a:prstGeom>
        </p:spPr>
        <p:txBody>
          <a:bodyPr/>
          <a:lstStyle>
            <a:lvl1pPr defTabSz="859536">
              <a:defRPr sz="4136"/>
            </a:lvl1pPr>
          </a:lstStyle>
          <a:p>
            <a:pPr/>
            <a:r>
              <a:t>XML vs JSON - Getting Subsets</a:t>
            </a:r>
          </a:p>
        </p:txBody>
      </p:sp>
      <p:sp>
        <p:nvSpPr>
          <p:cNvPr id="309" name="XML"/>
          <p:cNvSpPr txBox="1"/>
          <p:nvPr>
            <p:ph type="body" sz="quarter" idx="1"/>
          </p:nvPr>
        </p:nvSpPr>
        <p:spPr>
          <a:prstGeom prst="rect">
            <a:avLst/>
          </a:prstGeom>
        </p:spPr>
        <p:txBody>
          <a:bodyPr/>
          <a:lstStyle/>
          <a:p>
            <a:pPr/>
            <a:r>
              <a:t>XML</a:t>
            </a:r>
          </a:p>
        </p:txBody>
      </p:sp>
      <p:sp>
        <p:nvSpPr>
          <p:cNvPr id="310"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31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12" name="DECLARE…"/>
          <p:cNvSpPr txBox="1"/>
          <p:nvPr/>
        </p:nvSpPr>
        <p:spPr>
          <a:xfrm>
            <a:off x="839787" y="1640911"/>
            <a:ext cx="5157788" cy="396517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defRPr sz="3000"/>
            </a:pPr>
            <a:r>
              <a:t>DECLARE</a:t>
            </a:r>
          </a:p>
          <a:p>
            <a:pPr lvl="1" defTabSz="457200">
              <a:defRPr sz="3000"/>
            </a:pPr>
            <a:r>
              <a:t>@x xml =</a:t>
            </a:r>
          </a:p>
          <a:p>
            <a:pPr lvl="1" defTabSz="457200">
              <a:defRPr sz="3000"/>
            </a:pPr>
            <a:r>
              <a:t>'&lt;x&gt;&lt;y&gt;z&lt;/y&gt;&lt;/x&gt;';</a:t>
            </a:r>
          </a:p>
          <a:p>
            <a:pPr defTabSz="457200">
              <a:defRPr sz="3000"/>
            </a:pPr>
          </a:p>
          <a:p>
            <a:pPr defTabSz="457200">
              <a:defRPr sz="3000"/>
            </a:pPr>
            <a:r>
              <a:t>SELECT</a:t>
            </a:r>
          </a:p>
          <a:p>
            <a:pPr lvl="1" defTabSz="457200">
              <a:defRPr sz="3000"/>
            </a:pPr>
            <a:r>
              <a:t>@x.</a:t>
            </a:r>
            <a:r>
              <a:rPr b="1"/>
              <a:t>query </a:t>
            </a:r>
            <a:r>
              <a:t>('(/x/y)');</a:t>
            </a:r>
          </a:p>
          <a:p>
            <a:pPr defTabSz="457200">
              <a:defRPr sz="3000"/>
            </a:pPr>
          </a:p>
          <a:p>
            <a:pPr defTabSz="457200">
              <a:defRPr sz="3000"/>
            </a:pPr>
            <a:r>
              <a:t>Result:</a:t>
            </a:r>
          </a:p>
          <a:p>
            <a:pPr lvl="1" defTabSz="457200">
              <a:defRPr sz="3000"/>
            </a:pPr>
            <a:r>
              <a:t>&lt;y&gt;z&lt;/y&gt;</a:t>
            </a:r>
          </a:p>
        </p:txBody>
      </p:sp>
      <p:sp>
        <p:nvSpPr>
          <p:cNvPr id="313" name="DECLARE…"/>
          <p:cNvSpPr txBox="1"/>
          <p:nvPr/>
        </p:nvSpPr>
        <p:spPr>
          <a:xfrm>
            <a:off x="6172200" y="1640911"/>
            <a:ext cx="5183188" cy="396517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defRPr sz="3000"/>
            </a:pPr>
            <a:r>
              <a:t>DECLARE</a:t>
            </a:r>
          </a:p>
          <a:p>
            <a:pPr lvl="1" defTabSz="457200">
              <a:defRPr sz="3000"/>
            </a:pPr>
            <a:r>
              <a:t>@j varchar(50) =</a:t>
            </a:r>
          </a:p>
          <a:p>
            <a:pPr lvl="1" defTabSz="457200">
              <a:defRPr sz="3000"/>
            </a:pPr>
            <a:r>
              <a:t>'{"x":{"y":"z"}';</a:t>
            </a:r>
          </a:p>
          <a:p>
            <a:pPr defTabSz="457200">
              <a:defRPr sz="3000"/>
            </a:pPr>
          </a:p>
          <a:p>
            <a:pPr defTabSz="457200">
              <a:defRPr sz="3000"/>
            </a:pPr>
            <a:r>
              <a:t>SELECT</a:t>
            </a:r>
          </a:p>
          <a:p>
            <a:pPr lvl="1" defTabSz="457200">
              <a:defRPr b="1" sz="3000"/>
            </a:pPr>
            <a:r>
              <a:t>JSON_QUERY </a:t>
            </a:r>
            <a:r>
              <a:rPr b="0"/>
              <a:t>(@j,'$.x')</a:t>
            </a:r>
            <a:r>
              <a:t>;</a:t>
            </a:r>
          </a:p>
          <a:p>
            <a:pPr defTabSz="457200">
              <a:defRPr sz="3000"/>
            </a:pPr>
          </a:p>
          <a:p>
            <a:pPr defTabSz="457200">
              <a:defRPr sz="3000"/>
            </a:pPr>
            <a:r>
              <a:t>Result:</a:t>
            </a:r>
          </a:p>
          <a:p>
            <a:pPr lvl="1" defTabSz="457200">
              <a:defRPr sz="3000"/>
            </a:pPr>
            <a:r>
              <a:t>{"y":"z"}</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7" name="XML vs JSON – Getting Rows"/>
          <p:cNvSpPr txBox="1"/>
          <p:nvPr>
            <p:ph type="title"/>
          </p:nvPr>
        </p:nvSpPr>
        <p:spPr>
          <a:prstGeom prst="rect">
            <a:avLst/>
          </a:prstGeom>
        </p:spPr>
        <p:txBody>
          <a:bodyPr/>
          <a:lstStyle/>
          <a:p>
            <a:pPr/>
            <a:r>
              <a:t>XML vs JSON – Getting Rows</a:t>
            </a:r>
          </a:p>
        </p:txBody>
      </p:sp>
      <p:sp>
        <p:nvSpPr>
          <p:cNvPr id="318" name="XML has OPENXML and nodes function. Both support XQuery.…"/>
          <p:cNvSpPr txBox="1"/>
          <p:nvPr>
            <p:ph type="body" idx="1"/>
          </p:nvPr>
        </p:nvSpPr>
        <p:spPr>
          <a:prstGeom prst="rect">
            <a:avLst/>
          </a:prstGeom>
        </p:spPr>
        <p:txBody>
          <a:bodyPr/>
          <a:lstStyle/>
          <a:p>
            <a:pPr marL="212597" indent="-212597" defTabSz="850391">
              <a:spcBef>
                <a:spcPts val="900"/>
              </a:spcBef>
              <a:defRPr sz="2697"/>
            </a:pPr>
            <a:r>
              <a:t>XML has OPENXML and nodes function. Both support XQuery.</a:t>
            </a:r>
          </a:p>
          <a:p>
            <a:pPr marL="212597" indent="-212597" defTabSz="850391">
              <a:spcBef>
                <a:spcPts val="900"/>
              </a:spcBef>
              <a:defRPr sz="2697"/>
            </a:pPr>
            <a:r>
              <a:t>OPENXML</a:t>
            </a:r>
          </a:p>
          <a:p>
            <a:pPr lvl="1" marL="637794" indent="-212597" defTabSz="850391">
              <a:spcBef>
                <a:spcPts val="400"/>
              </a:spcBef>
              <a:defRPr sz="2697"/>
            </a:pPr>
            <a:r>
              <a:t>Requires “prepare document” step.</a:t>
            </a:r>
          </a:p>
          <a:p>
            <a:pPr lvl="1" marL="637794" indent="-212597" defTabSz="850391">
              <a:spcBef>
                <a:spcPts val="400"/>
              </a:spcBef>
              <a:defRPr sz="2697"/>
            </a:pPr>
            <a:r>
              <a:t>Separate T-SQL Statement– can’t be used in views or inline functions.</a:t>
            </a:r>
          </a:p>
          <a:p>
            <a:pPr lvl="1" marL="637794" indent="-212597" defTabSz="850391">
              <a:spcBef>
                <a:spcPts val="400"/>
              </a:spcBef>
              <a:defRPr sz="2697"/>
            </a:pPr>
            <a:r>
              <a:t>Might be faster for repeat access.</a:t>
            </a:r>
          </a:p>
          <a:p>
            <a:pPr lvl="1" marL="637794" indent="-212597" defTabSz="850391">
              <a:spcBef>
                <a:spcPts val="400"/>
              </a:spcBef>
              <a:defRPr sz="2697"/>
            </a:pPr>
            <a:r>
              <a:t>You have to remove the document from memory manually.</a:t>
            </a:r>
          </a:p>
          <a:p>
            <a:pPr marL="212597" indent="-212597" defTabSz="850391">
              <a:spcBef>
                <a:spcPts val="900"/>
              </a:spcBef>
              <a:defRPr sz="2697"/>
            </a:pPr>
            <a:r>
              <a:t>Nodes</a:t>
            </a:r>
          </a:p>
          <a:p>
            <a:pPr lvl="1" marL="637794" indent="-212597" defTabSz="850391">
              <a:spcBef>
                <a:spcPts val="400"/>
              </a:spcBef>
              <a:defRPr sz="2697"/>
            </a:pPr>
            <a:r>
              <a:t>Can be used as part of T-SQL statement.</a:t>
            </a:r>
          </a:p>
          <a:p>
            <a:pPr marL="212597" indent="-212597" defTabSz="850391">
              <a:spcBef>
                <a:spcPts val="900"/>
              </a:spcBef>
              <a:defRPr sz="2697"/>
            </a:pPr>
            <a:r>
              <a:t>OPENJSON works like nodes, but without the XQuery.</a:t>
            </a:r>
          </a:p>
        </p:txBody>
      </p:sp>
      <p:sp>
        <p:nvSpPr>
          <p:cNvPr id="319"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3" name="OPENXML - Query"/>
          <p:cNvSpPr txBox="1"/>
          <p:nvPr>
            <p:ph type="title"/>
          </p:nvPr>
        </p:nvSpPr>
        <p:spPr>
          <a:prstGeom prst="rect">
            <a:avLst/>
          </a:prstGeom>
        </p:spPr>
        <p:txBody>
          <a:bodyPr/>
          <a:lstStyle/>
          <a:p>
            <a:pPr lvl="1"/>
            <a:r>
              <a:t>OPENXML - Query</a:t>
            </a:r>
          </a:p>
        </p:txBody>
      </p:sp>
      <p:sp>
        <p:nvSpPr>
          <p:cNvPr id="324" name="DECLARE @i int, @x xml =…"/>
          <p:cNvSpPr txBox="1"/>
          <p:nvPr>
            <p:ph type="body" idx="1"/>
          </p:nvPr>
        </p:nvSpPr>
        <p:spPr>
          <a:xfrm>
            <a:off x="838200" y="1457043"/>
            <a:ext cx="10515600" cy="4473465"/>
          </a:xfrm>
          <a:prstGeom prst="rect">
            <a:avLst/>
          </a:prstGeom>
        </p:spPr>
        <p:txBody>
          <a:bodyPr/>
          <a:lstStyle/>
          <a:p>
            <a:pPr marL="0" indent="0">
              <a:buSzTx/>
              <a:buFontTx/>
              <a:buNone/>
              <a:defRPr sz="2600"/>
            </a:pPr>
            <a:r>
              <a:t>DECLARE @i int, @x xml =</a:t>
            </a:r>
          </a:p>
          <a:p>
            <a:pPr marL="0" indent="0">
              <a:buSzTx/>
              <a:buFontTx/>
              <a:buNone/>
              <a:defRPr sz="2600"/>
            </a:pPr>
            <a:r>
              <a:t>'&lt;x&gt;</a:t>
            </a:r>
          </a:p>
          <a:p>
            <a:pPr lvl="1" marL="0" indent="228600">
              <a:buSzTx/>
              <a:buFontTx/>
              <a:buNone/>
              <a:defRPr sz="2600"/>
            </a:pPr>
            <a:r>
              <a:t>&lt;Element attribute="Attribute Value"&gt;</a:t>
            </a:r>
          </a:p>
          <a:p>
            <a:pPr lvl="3" marL="0" indent="685800">
              <a:buSzTx/>
              <a:buFontTx/>
              <a:buNone/>
              <a:defRPr sz="2600"/>
            </a:pPr>
            <a:r>
              <a:t>Element Value</a:t>
            </a:r>
          </a:p>
          <a:p>
            <a:pPr lvl="1" marL="0" indent="228600">
              <a:buSzTx/>
              <a:buFontTx/>
              <a:buNone/>
              <a:defRPr sz="2600"/>
            </a:pPr>
            <a:r>
              <a:t>&lt;/Element&gt;</a:t>
            </a:r>
          </a:p>
          <a:p>
            <a:pPr lvl="1" marL="0" indent="228600">
              <a:buSzTx/>
              <a:buFontTx/>
              <a:buNone/>
              <a:defRPr sz="2600"/>
            </a:pPr>
            <a:r>
              <a:t>&lt;y&gt;&lt;z&gt;Hello&lt;/z&gt;&lt;/y&gt;</a:t>
            </a:r>
          </a:p>
          <a:p>
            <a:pPr marL="0" indent="0">
              <a:buSzTx/>
              <a:buFontTx/>
              <a:buNone/>
              <a:defRPr sz="2600"/>
            </a:pPr>
            <a:r>
              <a:t>&lt;/x&gt;';</a:t>
            </a:r>
          </a:p>
          <a:p>
            <a:pPr marL="0" indent="0">
              <a:buSzTx/>
              <a:buFontTx/>
              <a:buNone/>
              <a:defRPr sz="2600"/>
            </a:pPr>
            <a:r>
              <a:t>EXEC sp_xml_preparedocument @i OUTPUT, @x;</a:t>
            </a:r>
          </a:p>
          <a:p>
            <a:pPr marL="0" indent="0">
              <a:buSzTx/>
              <a:buFontTx/>
              <a:buNone/>
              <a:defRPr sz="2600"/>
            </a:pPr>
            <a:r>
              <a:t>SELECT * FROM OPENXML (@i,'/');</a:t>
            </a:r>
          </a:p>
        </p:txBody>
      </p:sp>
      <p:sp>
        <p:nvSpPr>
          <p:cNvPr id="32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Community"/>
          <p:cNvSpPr txBox="1"/>
          <p:nvPr>
            <p:ph type="body" idx="13"/>
          </p:nvPr>
        </p:nvSpPr>
        <p:spPr>
          <a:prstGeom prst="rect">
            <a:avLst/>
          </a:prstGeom>
        </p:spPr>
        <p:txBody>
          <a:bodyPr/>
          <a:lstStyle/>
          <a:p>
            <a:pPr/>
            <a:r>
              <a:t>Community</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7" name="OPENXML - Results"/>
          <p:cNvSpPr txBox="1"/>
          <p:nvPr>
            <p:ph type="title"/>
          </p:nvPr>
        </p:nvSpPr>
        <p:spPr>
          <a:prstGeom prst="rect">
            <a:avLst/>
          </a:prstGeom>
        </p:spPr>
        <p:txBody>
          <a:bodyPr/>
          <a:lstStyle/>
          <a:p>
            <a:pPr lvl="1"/>
            <a:r>
              <a:t>OPENXML - Results</a:t>
            </a:r>
          </a:p>
        </p:txBody>
      </p:sp>
      <p:sp>
        <p:nvSpPr>
          <p:cNvPr id="32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329" name="Table"/>
          <p:cNvGraphicFramePr/>
          <p:nvPr/>
        </p:nvGraphicFramePr>
        <p:xfrm>
          <a:off x="1023113" y="1926374"/>
          <a:ext cx="10158474" cy="3793958"/>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405780"/>
                <a:gridCol w="1117780"/>
                <a:gridCol w="1215981"/>
                <a:gridCol w="1390098"/>
                <a:gridCol w="934062"/>
                <a:gridCol w="1291935"/>
                <a:gridCol w="1209346"/>
                <a:gridCol w="984138"/>
                <a:gridCol w="1900727"/>
              </a:tblGrid>
              <a:tr h="551321">
                <a:tc>
                  <a:txBody>
                    <a:bodyPr/>
                    <a:lstStyle/>
                    <a:p>
                      <a:pPr algn="l">
                        <a:defRPr b="0" sz="1800">
                          <a:solidFill>
                            <a:srgbClr val="000000"/>
                          </a:solidFill>
                        </a:defRPr>
                      </a:pPr>
                      <a:r>
                        <a:rPr b="1" sz="2000">
                          <a:solidFill>
                            <a:srgbClr val="FFFFFF"/>
                          </a:solidFill>
                        </a:rPr>
                        <a:t>id</a:t>
                      </a:r>
                    </a:p>
                  </a:txBody>
                  <a:tcPr marL="0" marR="0" marT="0" marB="0" anchor="t" anchorCtr="0" horzOverflow="overflow"/>
                </a:tc>
                <a:tc>
                  <a:txBody>
                    <a:bodyPr/>
                    <a:lstStyle/>
                    <a:p>
                      <a:pPr algn="l">
                        <a:defRPr b="0" sz="1800">
                          <a:solidFill>
                            <a:srgbClr val="000000"/>
                          </a:solidFill>
                        </a:defRPr>
                      </a:pPr>
                      <a:r>
                        <a:rPr b="1" sz="2000">
                          <a:solidFill>
                            <a:srgbClr val="FFFFFF"/>
                          </a:solidFill>
                        </a:rPr>
                        <a:t>parentid</a:t>
                      </a:r>
                    </a:p>
                  </a:txBody>
                  <a:tcPr marL="0" marR="0" marT="0" marB="0" anchor="t" anchorCtr="0" horzOverflow="overflow"/>
                </a:tc>
                <a:tc>
                  <a:txBody>
                    <a:bodyPr/>
                    <a:lstStyle/>
                    <a:p>
                      <a:pPr algn="l">
                        <a:defRPr b="0" sz="1800">
                          <a:solidFill>
                            <a:srgbClr val="000000"/>
                          </a:solidFill>
                        </a:defRPr>
                      </a:pPr>
                      <a:r>
                        <a:rPr b="1" sz="2000">
                          <a:solidFill>
                            <a:srgbClr val="FFFFFF"/>
                          </a:solidFill>
                        </a:rPr>
                        <a:t>nodetype</a:t>
                      </a:r>
                    </a:p>
                  </a:txBody>
                  <a:tcPr marL="0" marR="0" marT="0" marB="0" anchor="t" anchorCtr="0" horzOverflow="overflow"/>
                </a:tc>
                <a:tc>
                  <a:txBody>
                    <a:bodyPr/>
                    <a:lstStyle/>
                    <a:p>
                      <a:pPr algn="l">
                        <a:defRPr b="0" sz="1800">
                          <a:solidFill>
                            <a:srgbClr val="000000"/>
                          </a:solidFill>
                        </a:defRPr>
                      </a:pPr>
                      <a:r>
                        <a:rPr b="1" sz="2000">
                          <a:solidFill>
                            <a:srgbClr val="FFFFFF"/>
                          </a:solidFill>
                        </a:rPr>
                        <a:t>localname</a:t>
                      </a:r>
                    </a:p>
                  </a:txBody>
                  <a:tcPr marL="0" marR="0" marT="0" marB="0" anchor="t" anchorCtr="0" horzOverflow="overflow"/>
                </a:tc>
                <a:tc>
                  <a:txBody>
                    <a:bodyPr/>
                    <a:lstStyle/>
                    <a:p>
                      <a:pPr algn="l">
                        <a:defRPr b="0" sz="1800">
                          <a:solidFill>
                            <a:srgbClr val="000000"/>
                          </a:solidFill>
                        </a:defRPr>
                      </a:pPr>
                      <a:r>
                        <a:rPr b="1" sz="2000">
                          <a:solidFill>
                            <a:srgbClr val="FFFFFF"/>
                          </a:solidFill>
                        </a:rPr>
                        <a:t>prefix</a:t>
                      </a:r>
                    </a:p>
                  </a:txBody>
                  <a:tcPr marL="0" marR="0" marT="0" marB="0" anchor="t" anchorCtr="0" horzOverflow="overflow"/>
                </a:tc>
                <a:tc>
                  <a:txBody>
                    <a:bodyPr/>
                    <a:lstStyle/>
                    <a:p>
                      <a:pPr algn="l">
                        <a:defRPr b="0" sz="1800">
                          <a:solidFill>
                            <a:srgbClr val="000000"/>
                          </a:solidFill>
                        </a:defRPr>
                      </a:pPr>
                      <a:r>
                        <a:rPr b="1" sz="2000">
                          <a:solidFill>
                            <a:srgbClr val="FFFFFF"/>
                          </a:solidFill>
                        </a:rPr>
                        <a:t>namespaceuri</a:t>
                      </a:r>
                    </a:p>
                  </a:txBody>
                  <a:tcPr marL="0" marR="0" marT="0" marB="0" anchor="t" anchorCtr="0" horzOverflow="overflow"/>
                </a:tc>
                <a:tc>
                  <a:txBody>
                    <a:bodyPr/>
                    <a:lstStyle/>
                    <a:p>
                      <a:pPr algn="l">
                        <a:defRPr b="0" sz="1800">
                          <a:solidFill>
                            <a:srgbClr val="000000"/>
                          </a:solidFill>
                        </a:defRPr>
                      </a:pPr>
                      <a:r>
                        <a:rPr b="1" sz="2000">
                          <a:solidFill>
                            <a:srgbClr val="FFFFFF"/>
                          </a:solidFill>
                        </a:rPr>
                        <a:t>datatype</a:t>
                      </a:r>
                    </a:p>
                  </a:txBody>
                  <a:tcPr marL="0" marR="0" marT="0" marB="0" anchor="t" anchorCtr="0" horzOverflow="overflow"/>
                </a:tc>
                <a:tc>
                  <a:txBody>
                    <a:bodyPr/>
                    <a:lstStyle/>
                    <a:p>
                      <a:pPr algn="l">
                        <a:defRPr b="0" sz="1800">
                          <a:solidFill>
                            <a:srgbClr val="000000"/>
                          </a:solidFill>
                        </a:defRPr>
                      </a:pPr>
                      <a:r>
                        <a:rPr b="1" sz="2000">
                          <a:solidFill>
                            <a:srgbClr val="FFFFFF"/>
                          </a:solidFill>
                        </a:rPr>
                        <a:t>prev</a:t>
                      </a:r>
                    </a:p>
                  </a:txBody>
                  <a:tcPr marL="0" marR="0" marT="0" marB="0" anchor="t" anchorCtr="0" horzOverflow="overflow"/>
                </a:tc>
                <a:tc>
                  <a:txBody>
                    <a:bodyPr/>
                    <a:lstStyle/>
                    <a:p>
                      <a:pPr algn="l">
                        <a:defRPr b="0" sz="1800">
                          <a:solidFill>
                            <a:srgbClr val="000000"/>
                          </a:solidFill>
                        </a:defRPr>
                      </a:pPr>
                      <a:r>
                        <a:rPr b="1" sz="2000">
                          <a:solidFill>
                            <a:srgbClr val="FFFFFF"/>
                          </a:solidFill>
                        </a:rPr>
                        <a:t>text</a:t>
                      </a:r>
                    </a:p>
                  </a:txBody>
                  <a:tcPr marL="0" marR="0" marT="0" marB="0" anchor="t" anchorCtr="0" horzOverflow="overflow"/>
                </a:tc>
              </a:tr>
              <a:tr h="284621">
                <a:tc>
                  <a:txBody>
                    <a:bodyPr/>
                    <a:lstStyle/>
                    <a:p>
                      <a:pPr algn="l">
                        <a:defRPr sz="1800"/>
                      </a:pPr>
                      <a:r>
                        <a:rPr sz="2000"/>
                        <a:t>0</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1</a:t>
                      </a:r>
                    </a:p>
                  </a:txBody>
                  <a:tcPr marL="0" marR="0" marT="0" marB="0" anchor="t" anchorCtr="0" horzOverflow="overflow"/>
                </a:tc>
                <a:tc>
                  <a:txBody>
                    <a:bodyPr/>
                    <a:lstStyle/>
                    <a:p>
                      <a:pPr algn="l">
                        <a:defRPr sz="1800"/>
                      </a:pPr>
                      <a:r>
                        <a:rPr sz="2000"/>
                        <a:t>x</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r>
              <a:tr h="271921">
                <a:tc>
                  <a:txBody>
                    <a:bodyPr/>
                    <a:lstStyle/>
                    <a:p>
                      <a:pPr algn="l">
                        <a:defRPr sz="1800"/>
                      </a:pPr>
                      <a:r>
                        <a:rPr sz="2000"/>
                        <a:t>2</a:t>
                      </a:r>
                    </a:p>
                  </a:txBody>
                  <a:tcPr marL="0" marR="0" marT="0" marB="0" anchor="t" anchorCtr="0" horzOverflow="overflow"/>
                </a:tc>
                <a:tc>
                  <a:txBody>
                    <a:bodyPr/>
                    <a:lstStyle/>
                    <a:p>
                      <a:pPr algn="l">
                        <a:defRPr sz="1800"/>
                      </a:pPr>
                      <a:r>
                        <a:rPr sz="2000"/>
                        <a:t>0</a:t>
                      </a:r>
                    </a:p>
                  </a:txBody>
                  <a:tcPr marL="0" marR="0" marT="0" marB="0" anchor="t" anchorCtr="0" horzOverflow="overflow"/>
                </a:tc>
                <a:tc>
                  <a:txBody>
                    <a:bodyPr/>
                    <a:lstStyle/>
                    <a:p>
                      <a:pPr algn="l">
                        <a:defRPr sz="1800"/>
                      </a:pPr>
                      <a:r>
                        <a:rPr sz="2000"/>
                        <a:t>1</a:t>
                      </a:r>
                    </a:p>
                  </a:txBody>
                  <a:tcPr marL="0" marR="0" marT="0" marB="0" anchor="t" anchorCtr="0" horzOverflow="overflow"/>
                </a:tc>
                <a:tc>
                  <a:txBody>
                    <a:bodyPr/>
                    <a:lstStyle/>
                    <a:p>
                      <a:pPr algn="l">
                        <a:defRPr sz="1800"/>
                      </a:pPr>
                      <a:r>
                        <a:rPr sz="2000"/>
                        <a:t>Element</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r>
              <a:tr h="271921">
                <a:tc>
                  <a:txBody>
                    <a:bodyPr/>
                    <a:lstStyle/>
                    <a:p>
                      <a:pPr algn="l">
                        <a:defRPr sz="1800"/>
                      </a:pPr>
                      <a:r>
                        <a:rPr sz="2000"/>
                        <a:t>3</a:t>
                      </a:r>
                    </a:p>
                  </a:txBody>
                  <a:tcPr marL="0" marR="0" marT="0" marB="0" anchor="t" anchorCtr="0" horzOverflow="overflow"/>
                </a:tc>
                <a:tc>
                  <a:txBody>
                    <a:bodyPr/>
                    <a:lstStyle/>
                    <a:p>
                      <a:pPr algn="l">
                        <a:defRPr sz="1800"/>
                      </a:pPr>
                      <a:r>
                        <a:rPr sz="2000"/>
                        <a:t>2</a:t>
                      </a:r>
                    </a:p>
                  </a:txBody>
                  <a:tcPr marL="0" marR="0" marT="0" marB="0" anchor="t" anchorCtr="0" horzOverflow="overflow"/>
                </a:tc>
                <a:tc>
                  <a:txBody>
                    <a:bodyPr/>
                    <a:lstStyle/>
                    <a:p>
                      <a:pPr algn="l">
                        <a:defRPr sz="1800"/>
                      </a:pPr>
                      <a:r>
                        <a:rPr sz="2000"/>
                        <a:t>2</a:t>
                      </a:r>
                    </a:p>
                  </a:txBody>
                  <a:tcPr marL="0" marR="0" marT="0" marB="0" anchor="t" anchorCtr="0" horzOverflow="overflow"/>
                </a:tc>
                <a:tc>
                  <a:txBody>
                    <a:bodyPr/>
                    <a:lstStyle/>
                    <a:p>
                      <a:pPr algn="l">
                        <a:defRPr sz="1800"/>
                      </a:pPr>
                      <a:r>
                        <a:rPr sz="2000"/>
                        <a:t>attribute</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r>
              <a:tr h="538621">
                <a:tc>
                  <a:txBody>
                    <a:bodyPr/>
                    <a:lstStyle/>
                    <a:p>
                      <a:pPr algn="l">
                        <a:defRPr sz="1800"/>
                      </a:pPr>
                      <a:r>
                        <a:rPr sz="2000"/>
                        <a:t>7</a:t>
                      </a:r>
                    </a:p>
                  </a:txBody>
                  <a:tcPr marL="0" marR="0" marT="0" marB="0" anchor="t" anchorCtr="0" horzOverflow="overflow"/>
                </a:tc>
                <a:tc>
                  <a:txBody>
                    <a:bodyPr/>
                    <a:lstStyle/>
                    <a:p>
                      <a:pPr algn="l">
                        <a:defRPr sz="1800"/>
                      </a:pPr>
                      <a:r>
                        <a:rPr sz="2000"/>
                        <a:t>3</a:t>
                      </a:r>
                    </a:p>
                  </a:txBody>
                  <a:tcPr marL="0" marR="0" marT="0" marB="0" anchor="t" anchorCtr="0" horzOverflow="overflow"/>
                </a:tc>
                <a:tc>
                  <a:txBody>
                    <a:bodyPr/>
                    <a:lstStyle/>
                    <a:p>
                      <a:pPr algn="l">
                        <a:defRPr sz="1800"/>
                      </a:pPr>
                      <a:r>
                        <a:rPr sz="2000"/>
                        <a:t>3</a:t>
                      </a:r>
                    </a:p>
                  </a:txBody>
                  <a:tcPr marL="0" marR="0" marT="0" marB="0" anchor="t" anchorCtr="0" horzOverflow="overflow"/>
                </a:tc>
                <a:tc>
                  <a:txBody>
                    <a:bodyPr/>
                    <a:lstStyle/>
                    <a:p>
                      <a:pPr algn="l">
                        <a:defRPr sz="1800"/>
                      </a:pPr>
                      <a:r>
                        <a:rPr sz="2000"/>
                        <a:t>#text</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Attribute Value</a:t>
                      </a:r>
                    </a:p>
                  </a:txBody>
                  <a:tcPr marL="0" marR="0" marT="0" marB="0" anchor="t" anchorCtr="0" horzOverflow="overflow"/>
                </a:tc>
              </a:tr>
              <a:tr h="538621">
                <a:tc>
                  <a:txBody>
                    <a:bodyPr/>
                    <a:lstStyle/>
                    <a:p>
                      <a:pPr algn="l">
                        <a:defRPr sz="1800"/>
                      </a:pPr>
                      <a:r>
                        <a:rPr sz="2000"/>
                        <a:t>4</a:t>
                      </a:r>
                    </a:p>
                  </a:txBody>
                  <a:tcPr marL="0" marR="0" marT="0" marB="0" anchor="t" anchorCtr="0" horzOverflow="overflow"/>
                </a:tc>
                <a:tc>
                  <a:txBody>
                    <a:bodyPr/>
                    <a:lstStyle/>
                    <a:p>
                      <a:pPr algn="l">
                        <a:defRPr sz="1800"/>
                      </a:pPr>
                      <a:r>
                        <a:rPr sz="2000"/>
                        <a:t>2</a:t>
                      </a:r>
                    </a:p>
                  </a:txBody>
                  <a:tcPr marL="0" marR="0" marT="0" marB="0" anchor="t" anchorCtr="0" horzOverflow="overflow"/>
                </a:tc>
                <a:tc>
                  <a:txBody>
                    <a:bodyPr/>
                    <a:lstStyle/>
                    <a:p>
                      <a:pPr algn="l">
                        <a:defRPr sz="1800"/>
                      </a:pPr>
                      <a:r>
                        <a:rPr sz="2000"/>
                        <a:t>3</a:t>
                      </a:r>
                    </a:p>
                  </a:txBody>
                  <a:tcPr marL="0" marR="0" marT="0" marB="0" anchor="t" anchorCtr="0" horzOverflow="overflow"/>
                </a:tc>
                <a:tc>
                  <a:txBody>
                    <a:bodyPr/>
                    <a:lstStyle/>
                    <a:p>
                      <a:pPr algn="l">
                        <a:defRPr sz="1800"/>
                      </a:pPr>
                      <a:r>
                        <a:rPr sz="2000"/>
                        <a:t>#text</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Element Value</a:t>
                      </a:r>
                    </a:p>
                  </a:txBody>
                  <a:tcPr marL="0" marR="0" marT="0" marB="0" anchor="t" anchorCtr="0" horzOverflow="overflow"/>
                </a:tc>
              </a:tr>
              <a:tr h="271921">
                <a:tc>
                  <a:txBody>
                    <a:bodyPr/>
                    <a:lstStyle/>
                    <a:p>
                      <a:pPr algn="l">
                        <a:defRPr sz="1800"/>
                      </a:pPr>
                      <a:r>
                        <a:rPr sz="2000"/>
                        <a:t>5</a:t>
                      </a:r>
                    </a:p>
                  </a:txBody>
                  <a:tcPr marL="0" marR="0" marT="0" marB="0" anchor="t" anchorCtr="0" horzOverflow="overflow"/>
                </a:tc>
                <a:tc>
                  <a:txBody>
                    <a:bodyPr/>
                    <a:lstStyle/>
                    <a:p>
                      <a:pPr algn="l">
                        <a:defRPr sz="1800"/>
                      </a:pPr>
                      <a:r>
                        <a:rPr sz="2000"/>
                        <a:t>0</a:t>
                      </a:r>
                    </a:p>
                  </a:txBody>
                  <a:tcPr marL="0" marR="0" marT="0" marB="0" anchor="t" anchorCtr="0" horzOverflow="overflow"/>
                </a:tc>
                <a:tc>
                  <a:txBody>
                    <a:bodyPr/>
                    <a:lstStyle/>
                    <a:p>
                      <a:pPr algn="l">
                        <a:defRPr sz="1800"/>
                      </a:pPr>
                      <a:r>
                        <a:rPr sz="2000"/>
                        <a:t>1</a:t>
                      </a:r>
                    </a:p>
                  </a:txBody>
                  <a:tcPr marL="0" marR="0" marT="0" marB="0" anchor="t" anchorCtr="0" horzOverflow="overflow"/>
                </a:tc>
                <a:tc>
                  <a:txBody>
                    <a:bodyPr/>
                    <a:lstStyle/>
                    <a:p>
                      <a:pPr algn="l">
                        <a:defRPr sz="1800"/>
                      </a:pPr>
                      <a:r>
                        <a:rPr sz="2000"/>
                        <a:t>y</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2</a:t>
                      </a:r>
                    </a:p>
                  </a:txBody>
                  <a:tcPr marL="0" marR="0" marT="0" marB="0" anchor="t" anchorCtr="0" horzOverflow="overflow"/>
                </a:tc>
                <a:tc>
                  <a:txBody>
                    <a:bodyPr/>
                    <a:lstStyle/>
                    <a:p>
                      <a:pPr algn="l">
                        <a:defRPr sz="1800"/>
                      </a:pPr>
                      <a:r>
                        <a:rPr sz="2000"/>
                        <a:t>NULL</a:t>
                      </a:r>
                    </a:p>
                  </a:txBody>
                  <a:tcPr marL="0" marR="0" marT="0" marB="0" anchor="t" anchorCtr="0" horzOverflow="overflow"/>
                </a:tc>
              </a:tr>
              <a:tr h="271921">
                <a:tc>
                  <a:txBody>
                    <a:bodyPr/>
                    <a:lstStyle/>
                    <a:p>
                      <a:pPr algn="l">
                        <a:defRPr sz="1800"/>
                      </a:pPr>
                      <a:r>
                        <a:rPr sz="2000"/>
                        <a:t>6</a:t>
                      </a:r>
                    </a:p>
                  </a:txBody>
                  <a:tcPr marL="0" marR="0" marT="0" marB="0" anchor="t" anchorCtr="0" horzOverflow="overflow"/>
                </a:tc>
                <a:tc>
                  <a:txBody>
                    <a:bodyPr/>
                    <a:lstStyle/>
                    <a:p>
                      <a:pPr algn="l">
                        <a:defRPr sz="1800"/>
                      </a:pPr>
                      <a:r>
                        <a:rPr sz="2000"/>
                        <a:t>5</a:t>
                      </a:r>
                    </a:p>
                  </a:txBody>
                  <a:tcPr marL="0" marR="0" marT="0" marB="0" anchor="t" anchorCtr="0" horzOverflow="overflow"/>
                </a:tc>
                <a:tc>
                  <a:txBody>
                    <a:bodyPr/>
                    <a:lstStyle/>
                    <a:p>
                      <a:pPr algn="l">
                        <a:defRPr sz="1800"/>
                      </a:pPr>
                      <a:r>
                        <a:rPr sz="2000"/>
                        <a:t>1</a:t>
                      </a:r>
                    </a:p>
                  </a:txBody>
                  <a:tcPr marL="0" marR="0" marT="0" marB="0" anchor="t" anchorCtr="0" horzOverflow="overflow"/>
                </a:tc>
                <a:tc>
                  <a:txBody>
                    <a:bodyPr/>
                    <a:lstStyle/>
                    <a:p>
                      <a:pPr algn="l">
                        <a:defRPr sz="1800"/>
                      </a:pPr>
                      <a:r>
                        <a:rPr sz="2000"/>
                        <a:t>z</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r>
              <a:tr h="507633">
                <a:tc>
                  <a:txBody>
                    <a:bodyPr/>
                    <a:lstStyle/>
                    <a:p>
                      <a:pPr algn="l">
                        <a:defRPr sz="1800"/>
                      </a:pPr>
                      <a:r>
                        <a:rPr sz="2000"/>
                        <a:t>8</a:t>
                      </a:r>
                    </a:p>
                  </a:txBody>
                  <a:tcPr marL="0" marR="0" marT="0" marB="0" anchor="t" anchorCtr="0" horzOverflow="overflow"/>
                </a:tc>
                <a:tc>
                  <a:txBody>
                    <a:bodyPr/>
                    <a:lstStyle/>
                    <a:p>
                      <a:pPr algn="l">
                        <a:defRPr sz="1800"/>
                      </a:pPr>
                      <a:r>
                        <a:rPr sz="2000"/>
                        <a:t>6</a:t>
                      </a:r>
                    </a:p>
                  </a:txBody>
                  <a:tcPr marL="0" marR="0" marT="0" marB="0" anchor="t" anchorCtr="0" horzOverflow="overflow"/>
                </a:tc>
                <a:tc>
                  <a:txBody>
                    <a:bodyPr/>
                    <a:lstStyle/>
                    <a:p>
                      <a:pPr algn="l">
                        <a:defRPr sz="1800"/>
                      </a:pPr>
                      <a:r>
                        <a:rPr sz="2000"/>
                        <a:t>3</a:t>
                      </a:r>
                    </a:p>
                  </a:txBody>
                  <a:tcPr marL="0" marR="0" marT="0" marB="0" anchor="t" anchorCtr="0" horzOverflow="overflow"/>
                </a:tc>
                <a:tc>
                  <a:txBody>
                    <a:bodyPr/>
                    <a:lstStyle/>
                    <a:p>
                      <a:pPr algn="l">
                        <a:defRPr sz="1800"/>
                      </a:pPr>
                      <a:r>
                        <a:rPr sz="2000"/>
                        <a:t>#text</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NULL</a:t>
                      </a:r>
                    </a:p>
                  </a:txBody>
                  <a:tcPr marL="0" marR="0" marT="0" marB="0" anchor="t" anchorCtr="0" horzOverflow="overflow"/>
                </a:tc>
                <a:tc>
                  <a:txBody>
                    <a:bodyPr/>
                    <a:lstStyle/>
                    <a:p>
                      <a:pPr algn="l">
                        <a:defRPr sz="1800"/>
                      </a:pPr>
                      <a:r>
                        <a:rPr sz="2000"/>
                        <a:t>Hello</a:t>
                      </a:r>
                    </a:p>
                  </a:txBody>
                  <a:tcPr marL="0" marR="0" marT="0" marB="0" anchor="t" anchorCtr="0" horzOverflow="overflow"/>
                </a:tc>
              </a:tr>
            </a:tbl>
          </a:graphicData>
        </a:graphic>
      </p:graphicFrame>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1" name="OPENJSON"/>
          <p:cNvSpPr txBox="1"/>
          <p:nvPr>
            <p:ph type="title"/>
          </p:nvPr>
        </p:nvSpPr>
        <p:spPr>
          <a:prstGeom prst="rect">
            <a:avLst/>
          </a:prstGeom>
        </p:spPr>
        <p:txBody>
          <a:bodyPr/>
          <a:lstStyle/>
          <a:p>
            <a:pPr lvl="1"/>
            <a:r>
              <a:t>OPENJSON</a:t>
            </a:r>
          </a:p>
        </p:txBody>
      </p:sp>
      <p:sp>
        <p:nvSpPr>
          <p:cNvPr id="332" name="DECLARE @j varchar(max) =…"/>
          <p:cNvSpPr txBox="1"/>
          <p:nvPr>
            <p:ph type="body" sz="half" idx="1"/>
          </p:nvPr>
        </p:nvSpPr>
        <p:spPr>
          <a:prstGeom prst="rect">
            <a:avLst/>
          </a:prstGeom>
        </p:spPr>
        <p:txBody>
          <a:bodyPr/>
          <a:lstStyle/>
          <a:p>
            <a:pPr marL="0" indent="0" defTabSz="777240">
              <a:spcBef>
                <a:spcPts val="800"/>
              </a:spcBef>
              <a:buSzTx/>
              <a:buFontTx/>
              <a:buNone/>
              <a:defRPr sz="2380"/>
            </a:pPr>
            <a:r>
              <a:t>DECLARE @j varchar(max) =</a:t>
            </a:r>
          </a:p>
          <a:p>
            <a:pPr marL="0" indent="0" defTabSz="777240">
              <a:spcBef>
                <a:spcPts val="800"/>
              </a:spcBef>
              <a:buSzTx/>
              <a:buFontTx/>
              <a:buNone/>
              <a:defRPr sz="2380"/>
            </a:pPr>
            <a:r>
              <a:t>'{</a:t>
            </a:r>
          </a:p>
          <a:p>
            <a:pPr marL="0" indent="0" defTabSz="777240">
              <a:spcBef>
                <a:spcPts val="800"/>
              </a:spcBef>
              <a:buSzTx/>
              <a:buFontTx/>
              <a:buNone/>
              <a:defRPr sz="2380"/>
            </a:pPr>
            <a:r>
              <a:t>	"NULL": null,</a:t>
            </a:r>
          </a:p>
          <a:p>
            <a:pPr marL="0" indent="0" defTabSz="777240">
              <a:spcBef>
                <a:spcPts val="800"/>
              </a:spcBef>
              <a:buSzTx/>
              <a:buFontTx/>
              <a:buNone/>
              <a:defRPr sz="2380"/>
            </a:pPr>
            <a:r>
              <a:t>	"String": "Hello",</a:t>
            </a:r>
          </a:p>
          <a:p>
            <a:pPr marL="0" indent="0" defTabSz="777240">
              <a:spcBef>
                <a:spcPts val="800"/>
              </a:spcBef>
              <a:buSzTx/>
              <a:buFontTx/>
              <a:buNone/>
              <a:defRPr sz="2380"/>
            </a:pPr>
            <a:r>
              <a:t>	"Number": 123.4E05,</a:t>
            </a:r>
          </a:p>
          <a:p>
            <a:pPr marL="0" indent="0" defTabSz="777240">
              <a:spcBef>
                <a:spcPts val="800"/>
              </a:spcBef>
              <a:buSzTx/>
              <a:buFontTx/>
              <a:buNone/>
              <a:defRPr sz="2380"/>
            </a:pPr>
            <a:r>
              <a:t>	"Boolean": true,</a:t>
            </a:r>
          </a:p>
          <a:p>
            <a:pPr marL="0" indent="0" defTabSz="777240">
              <a:spcBef>
                <a:spcPts val="800"/>
              </a:spcBef>
              <a:buSzTx/>
              <a:buFontTx/>
              <a:buNone/>
              <a:defRPr sz="2380"/>
            </a:pPr>
            <a:r>
              <a:t>	"Array":[1,2,3],</a:t>
            </a:r>
          </a:p>
          <a:p>
            <a:pPr marL="0" indent="0" defTabSz="777240">
              <a:spcBef>
                <a:spcPts val="800"/>
              </a:spcBef>
              <a:buSzTx/>
              <a:buFontTx/>
              <a:buNone/>
              <a:defRPr sz="2380"/>
            </a:pPr>
            <a:r>
              <a:t>	"JSON": {"a":"b"}</a:t>
            </a:r>
          </a:p>
          <a:p>
            <a:pPr marL="0" indent="0" defTabSz="777240">
              <a:spcBef>
                <a:spcPts val="800"/>
              </a:spcBef>
              <a:buSzTx/>
              <a:buFontTx/>
              <a:buNone/>
              <a:defRPr sz="2380"/>
            </a:pPr>
            <a:r>
              <a:t>}';</a:t>
            </a:r>
          </a:p>
          <a:p>
            <a:pPr marL="0" indent="0" defTabSz="777240">
              <a:spcBef>
                <a:spcPts val="800"/>
              </a:spcBef>
              <a:buSzTx/>
              <a:buFontTx/>
              <a:buNone/>
              <a:defRPr sz="2380"/>
            </a:pPr>
            <a:r>
              <a:t>SELECT		*</a:t>
            </a:r>
          </a:p>
          <a:p>
            <a:pPr marL="0" indent="0" defTabSz="777240">
              <a:spcBef>
                <a:spcPts val="800"/>
              </a:spcBef>
              <a:buSzTx/>
              <a:buFontTx/>
              <a:buNone/>
              <a:defRPr sz="2380"/>
            </a:pPr>
            <a:r>
              <a:t>FROM		OPENJSON(@j);</a:t>
            </a:r>
          </a:p>
        </p:txBody>
      </p:sp>
      <p:sp>
        <p:nvSpPr>
          <p:cNvPr id="33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334" name="Table"/>
          <p:cNvGraphicFramePr/>
          <p:nvPr/>
        </p:nvGraphicFramePr>
        <p:xfrm>
          <a:off x="6747965" y="2570336"/>
          <a:ext cx="5384801" cy="4525963"/>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343025"/>
                <a:gridCol w="1343025"/>
                <a:gridCol w="1343025"/>
              </a:tblGrid>
              <a:tr h="284621">
                <a:tc>
                  <a:txBody>
                    <a:bodyPr/>
                    <a:lstStyle/>
                    <a:p>
                      <a:pPr algn="l">
                        <a:defRPr b="0" sz="1800">
                          <a:solidFill>
                            <a:srgbClr val="000000"/>
                          </a:solidFill>
                        </a:defRPr>
                      </a:pPr>
                      <a:r>
                        <a:rPr b="1">
                          <a:solidFill>
                            <a:srgbClr val="FFFFFF"/>
                          </a:solidFill>
                        </a:rPr>
                        <a:t>key</a:t>
                      </a:r>
                    </a:p>
                  </a:txBody>
                  <a:tcPr marL="0" marR="0" marT="0" marB="0" anchor="t" anchorCtr="0" horzOverflow="overflow"/>
                </a:tc>
                <a:tc>
                  <a:txBody>
                    <a:bodyPr/>
                    <a:lstStyle/>
                    <a:p>
                      <a:pPr algn="l">
                        <a:defRPr b="0" sz="1800">
                          <a:solidFill>
                            <a:srgbClr val="000000"/>
                          </a:solidFill>
                        </a:defRPr>
                      </a:pPr>
                      <a:r>
                        <a:rPr b="1">
                          <a:solidFill>
                            <a:srgbClr val="FFFFFF"/>
                          </a:solidFill>
                        </a:rPr>
                        <a:t>value</a:t>
                      </a:r>
                    </a:p>
                  </a:txBody>
                  <a:tcPr marL="0" marR="0" marT="0" marB="0" anchor="t" anchorCtr="0" horzOverflow="overflow"/>
                </a:tc>
                <a:tc>
                  <a:txBody>
                    <a:bodyPr/>
                    <a:lstStyle/>
                    <a:p>
                      <a:pPr algn="l">
                        <a:defRPr b="0" sz="1800">
                          <a:solidFill>
                            <a:srgbClr val="000000"/>
                          </a:solidFill>
                        </a:defRPr>
                      </a:pPr>
                      <a:r>
                        <a:rPr b="1">
                          <a:solidFill>
                            <a:srgbClr val="FFFFFF"/>
                          </a:solidFill>
                        </a:rPr>
                        <a:t>type</a:t>
                      </a:r>
                    </a:p>
                  </a:txBody>
                  <a:tcPr marL="0" marR="0" marT="0" marB="0" anchor="t" anchorCtr="0" horzOverflow="overflow"/>
                </a:tc>
              </a:tr>
              <a:tr h="284621">
                <a:tc>
                  <a:txBody>
                    <a:bodyPr/>
                    <a:lstStyle/>
                    <a:p>
                      <a:pPr algn="l">
                        <a:defRPr sz="1800"/>
                      </a:pPr>
                      <a:r>
                        <a:t>NULL</a:t>
                      </a:r>
                    </a:p>
                  </a:txBody>
                  <a:tcPr marL="0" marR="0" marT="0" marB="0" anchor="t" anchorCtr="0" horzOverflow="overflow"/>
                </a:tc>
                <a:tc>
                  <a:txBody>
                    <a:bodyPr/>
                    <a:lstStyle/>
                    <a:p>
                      <a:pPr algn="l">
                        <a:defRPr sz="1800"/>
                      </a:pPr>
                      <a:r>
                        <a:t>NULL</a:t>
                      </a:r>
                    </a:p>
                  </a:txBody>
                  <a:tcPr marL="0" marR="0" marT="0" marB="0" anchor="t" anchorCtr="0" horzOverflow="overflow"/>
                </a:tc>
                <a:tc>
                  <a:txBody>
                    <a:bodyPr/>
                    <a:lstStyle/>
                    <a:p>
                      <a:pPr algn="l">
                        <a:defRPr sz="1800"/>
                      </a:pPr>
                      <a:r>
                        <a:t>0</a:t>
                      </a:r>
                    </a:p>
                  </a:txBody>
                  <a:tcPr marL="0" marR="0" marT="0" marB="0" anchor="t" anchorCtr="0" horzOverflow="overflow"/>
                </a:tc>
              </a:tr>
              <a:tr h="271921">
                <a:tc>
                  <a:txBody>
                    <a:bodyPr/>
                    <a:lstStyle/>
                    <a:p>
                      <a:pPr algn="l">
                        <a:defRPr sz="1800"/>
                      </a:pPr>
                      <a:r>
                        <a:t>String</a:t>
                      </a:r>
                    </a:p>
                  </a:txBody>
                  <a:tcPr marL="0" marR="0" marT="0" marB="0" anchor="t" anchorCtr="0" horzOverflow="overflow"/>
                </a:tc>
                <a:tc>
                  <a:txBody>
                    <a:bodyPr/>
                    <a:lstStyle/>
                    <a:p>
                      <a:pPr algn="l">
                        <a:defRPr sz="1800"/>
                      </a:pPr>
                      <a:r>
                        <a:t>Hello</a:t>
                      </a:r>
                    </a:p>
                  </a:txBody>
                  <a:tcPr marL="0" marR="0" marT="0" marB="0" anchor="t" anchorCtr="0" horzOverflow="overflow"/>
                </a:tc>
                <a:tc>
                  <a:txBody>
                    <a:bodyPr/>
                    <a:lstStyle/>
                    <a:p>
                      <a:pPr algn="l">
                        <a:defRPr sz="1800"/>
                      </a:pPr>
                      <a:r>
                        <a:t>1</a:t>
                      </a:r>
                    </a:p>
                  </a:txBody>
                  <a:tcPr marL="0" marR="0" marT="0" marB="0" anchor="t" anchorCtr="0" horzOverflow="overflow"/>
                </a:tc>
              </a:tr>
              <a:tr h="271921">
                <a:tc>
                  <a:txBody>
                    <a:bodyPr/>
                    <a:lstStyle/>
                    <a:p>
                      <a:pPr algn="l">
                        <a:defRPr sz="1800"/>
                      </a:pPr>
                      <a:r>
                        <a:t>Number</a:t>
                      </a:r>
                    </a:p>
                  </a:txBody>
                  <a:tcPr marL="0" marR="0" marT="0" marB="0" anchor="t" anchorCtr="0" horzOverflow="overflow"/>
                </a:tc>
                <a:tc>
                  <a:txBody>
                    <a:bodyPr/>
                    <a:lstStyle/>
                    <a:p>
                      <a:pPr algn="l">
                        <a:defRPr sz="1800"/>
                      </a:pPr>
                      <a:r>
                        <a:t>1.2E+07</a:t>
                      </a:r>
                    </a:p>
                  </a:txBody>
                  <a:tcPr marL="0" marR="0" marT="0" marB="0" anchor="t" anchorCtr="0" horzOverflow="overflow"/>
                </a:tc>
                <a:tc>
                  <a:txBody>
                    <a:bodyPr/>
                    <a:lstStyle/>
                    <a:p>
                      <a:pPr algn="l">
                        <a:defRPr sz="1800"/>
                      </a:pPr>
                      <a:r>
                        <a:t>2</a:t>
                      </a:r>
                    </a:p>
                  </a:txBody>
                  <a:tcPr marL="0" marR="0" marT="0" marB="0" anchor="t" anchorCtr="0" horzOverflow="overflow"/>
                </a:tc>
              </a:tr>
              <a:tr h="271921">
                <a:tc>
                  <a:txBody>
                    <a:bodyPr/>
                    <a:lstStyle/>
                    <a:p>
                      <a:pPr algn="l">
                        <a:defRPr sz="1800"/>
                      </a:pPr>
                      <a:r>
                        <a:t>Boolean</a:t>
                      </a:r>
                    </a:p>
                  </a:txBody>
                  <a:tcPr marL="0" marR="0" marT="0" marB="0" anchor="t" anchorCtr="0" horzOverflow="overflow"/>
                </a:tc>
                <a:tc>
                  <a:txBody>
                    <a:bodyPr/>
                    <a:lstStyle/>
                    <a:p>
                      <a:pPr algn="l">
                        <a:defRPr sz="1800"/>
                      </a:pPr>
                      <a:r>
                        <a:t>TRUE</a:t>
                      </a:r>
                    </a:p>
                  </a:txBody>
                  <a:tcPr marL="0" marR="0" marT="0" marB="0" anchor="t" anchorCtr="0" horzOverflow="overflow"/>
                </a:tc>
                <a:tc>
                  <a:txBody>
                    <a:bodyPr/>
                    <a:lstStyle/>
                    <a:p>
                      <a:pPr algn="l">
                        <a:defRPr sz="1800"/>
                      </a:pPr>
                      <a:r>
                        <a:t>3</a:t>
                      </a:r>
                    </a:p>
                  </a:txBody>
                  <a:tcPr marL="0" marR="0" marT="0" marB="0" anchor="t" anchorCtr="0" horzOverflow="overflow"/>
                </a:tc>
              </a:tr>
              <a:tr h="271921">
                <a:tc>
                  <a:txBody>
                    <a:bodyPr/>
                    <a:lstStyle/>
                    <a:p>
                      <a:pPr algn="l">
                        <a:defRPr sz="1800"/>
                      </a:pPr>
                      <a:r>
                        <a:t>Array</a:t>
                      </a:r>
                    </a:p>
                  </a:txBody>
                  <a:tcPr marL="0" marR="0" marT="0" marB="0" anchor="t" anchorCtr="0" horzOverflow="overflow"/>
                </a:tc>
                <a:tc>
                  <a:txBody>
                    <a:bodyPr/>
                    <a:lstStyle/>
                    <a:p>
                      <a:pPr algn="l">
                        <a:defRPr sz="1800"/>
                      </a:pPr>
                      <a:r>
                        <a:t>[1,2,3]</a:t>
                      </a:r>
                    </a:p>
                  </a:txBody>
                  <a:tcPr marL="0" marR="0" marT="0" marB="0" anchor="t" anchorCtr="0" horzOverflow="overflow"/>
                </a:tc>
                <a:tc>
                  <a:txBody>
                    <a:bodyPr/>
                    <a:lstStyle/>
                    <a:p>
                      <a:pPr algn="l">
                        <a:defRPr sz="1800"/>
                      </a:pPr>
                      <a:r>
                        <a:t>4</a:t>
                      </a:r>
                    </a:p>
                  </a:txBody>
                  <a:tcPr marL="0" marR="0" marT="0" marB="0" anchor="t" anchorCtr="0" horzOverflow="overflow"/>
                </a:tc>
              </a:tr>
              <a:tr h="271921">
                <a:tc>
                  <a:txBody>
                    <a:bodyPr/>
                    <a:lstStyle/>
                    <a:p>
                      <a:pPr algn="l">
                        <a:defRPr sz="1800"/>
                      </a:pPr>
                      <a:r>
                        <a:t>JSON</a:t>
                      </a:r>
                    </a:p>
                  </a:txBody>
                  <a:tcPr marL="0" marR="0" marT="0" marB="0" anchor="t" anchorCtr="0" horzOverflow="overflow"/>
                </a:tc>
                <a:tc>
                  <a:txBody>
                    <a:bodyPr/>
                    <a:lstStyle/>
                    <a:p>
                      <a:pPr algn="l">
                        <a:defRPr sz="1800"/>
                      </a:pPr>
                      <a:r>
                        <a:t>{"a":"b"}</a:t>
                      </a:r>
                    </a:p>
                  </a:txBody>
                  <a:tcPr marL="0" marR="0" marT="0" marB="0" anchor="t" anchorCtr="0" horzOverflow="overflow"/>
                </a:tc>
                <a:tc>
                  <a:txBody>
                    <a:bodyPr/>
                    <a:lstStyle/>
                    <a:p>
                      <a:pPr algn="l">
                        <a:defRPr sz="1800"/>
                      </a:pPr>
                      <a:r>
                        <a:t>5</a:t>
                      </a:r>
                    </a:p>
                  </a:txBody>
                  <a:tcPr marL="0" marR="0" marT="0" marB="0" anchor="t" anchorCtr="0" horzOverflow="overflow"/>
                </a:tc>
              </a:tr>
            </a:tbl>
          </a:graphicData>
        </a:graphic>
      </p:graphicFrame>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6" name="XML vs JSON – Consuming (OPEN*)"/>
          <p:cNvSpPr txBox="1"/>
          <p:nvPr>
            <p:ph type="title"/>
          </p:nvPr>
        </p:nvSpPr>
        <p:spPr>
          <a:prstGeom prst="rect">
            <a:avLst/>
          </a:prstGeom>
        </p:spPr>
        <p:txBody>
          <a:bodyPr/>
          <a:lstStyle>
            <a:lvl1pPr>
              <a:defRPr sz="3900"/>
            </a:lvl1pPr>
          </a:lstStyle>
          <a:p>
            <a:pPr/>
            <a:r>
              <a:t>XML vs JSON – Consuming (OPEN*)</a:t>
            </a:r>
          </a:p>
        </p:txBody>
      </p:sp>
      <p:sp>
        <p:nvSpPr>
          <p:cNvPr id="337" name="OPENXML"/>
          <p:cNvSpPr txBox="1"/>
          <p:nvPr>
            <p:ph type="body" sz="quarter" idx="1"/>
          </p:nvPr>
        </p:nvSpPr>
        <p:spPr>
          <a:xfrm>
            <a:off x="839787" y="1035486"/>
            <a:ext cx="5157788" cy="605425"/>
          </a:xfrm>
          <a:prstGeom prst="rect">
            <a:avLst/>
          </a:prstGeom>
        </p:spPr>
        <p:txBody>
          <a:bodyPr/>
          <a:lstStyle/>
          <a:p>
            <a:pPr/>
            <a:r>
              <a:t>OPENXML</a:t>
            </a:r>
          </a:p>
        </p:txBody>
      </p:sp>
      <p:sp>
        <p:nvSpPr>
          <p:cNvPr id="338" name="DECLARE…"/>
          <p:cNvSpPr txBox="1"/>
          <p:nvPr/>
        </p:nvSpPr>
        <p:spPr>
          <a:xfrm>
            <a:off x="839787" y="1640911"/>
            <a:ext cx="5157788" cy="40176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defRPr sz="2600"/>
            </a:pPr>
            <a:r>
              <a:t>DECLARE</a:t>
            </a:r>
          </a:p>
          <a:p>
            <a:pPr lvl="1">
              <a:defRPr sz="2600"/>
            </a:pPr>
            <a:r>
              <a:t>@i int, @x xml =</a:t>
            </a:r>
          </a:p>
          <a:p>
            <a:pPr lvl="1">
              <a:defRPr sz="2600"/>
            </a:pPr>
            <a:r>
              <a:t>'&lt;x&gt;&lt;a&gt;1&lt;/a&gt;&lt;a&gt;2&lt;/a&gt;&lt;/x&gt;';</a:t>
            </a:r>
          </a:p>
          <a:p>
            <a:pPr>
              <a:defRPr sz="2600"/>
            </a:pPr>
          </a:p>
          <a:p>
            <a:pPr>
              <a:defRPr sz="2600"/>
            </a:pPr>
            <a:r>
              <a:t>EXEC sp_xml_preparedocument @i OUTPUT, @x;</a:t>
            </a:r>
          </a:p>
          <a:p>
            <a:pPr>
              <a:defRPr sz="2600"/>
            </a:pPr>
          </a:p>
          <a:p>
            <a:pPr>
              <a:defRPr sz="2600"/>
            </a:pPr>
            <a:r>
              <a:t>SELECT * FROM</a:t>
            </a:r>
          </a:p>
          <a:p>
            <a:pPr>
              <a:defRPr sz="2600"/>
            </a:pPr>
            <a:r>
              <a:t>	OPENXML (@i, '/x/a', 2)</a:t>
            </a:r>
          </a:p>
          <a:p>
            <a:pPr>
              <a:defRPr sz="2600"/>
            </a:pPr>
            <a:r>
              <a:t>WITH (a int '.');</a:t>
            </a:r>
          </a:p>
        </p:txBody>
      </p:sp>
      <p:sp>
        <p:nvSpPr>
          <p:cNvPr id="339" name="OPEN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OPENJSON</a:t>
            </a:r>
          </a:p>
        </p:txBody>
      </p:sp>
      <p:sp>
        <p:nvSpPr>
          <p:cNvPr id="340" name="DECLARE…"/>
          <p:cNvSpPr txBox="1"/>
          <p:nvPr/>
        </p:nvSpPr>
        <p:spPr>
          <a:xfrm>
            <a:off x="6172200" y="1640911"/>
            <a:ext cx="5183188" cy="40176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defRPr sz="2600"/>
            </a:pPr>
            <a:r>
              <a:t>DECLARE</a:t>
            </a:r>
          </a:p>
          <a:p>
            <a:pPr lvl="1" indent="228600">
              <a:defRPr sz="2600"/>
            </a:pPr>
            <a:r>
              <a:t>@j varchar(max) =</a:t>
            </a:r>
          </a:p>
          <a:p>
            <a:pPr lvl="1" indent="228600">
              <a:defRPr sz="2600"/>
            </a:pPr>
            <a:r>
              <a:t>‘{"x":[{"a":1},{"a":2}]}';</a:t>
            </a:r>
          </a:p>
          <a:p>
            <a:pPr lvl="1" indent="228600">
              <a:defRPr sz="2600"/>
            </a:pPr>
          </a:p>
          <a:p>
            <a:pPr>
              <a:defRPr sz="2600"/>
            </a:pPr>
            <a:r>
              <a:t>SELECT a.value FROM</a:t>
            </a:r>
          </a:p>
          <a:p>
            <a:pPr>
              <a:defRPr sz="2600"/>
            </a:pPr>
            <a:r>
              <a:t>OPENJSON (@j) AS x</a:t>
            </a:r>
          </a:p>
          <a:p>
            <a:pPr>
              <a:defRPr sz="2600"/>
            </a:pPr>
            <a:r>
              <a:t>CROSS APPLY OPENJSON (x.[value]) AS a_array</a:t>
            </a:r>
          </a:p>
          <a:p>
            <a:pPr>
              <a:defRPr sz="2600"/>
            </a:pPr>
            <a:r>
              <a:t>CROSS APPLY OPENJSON (a_array.[value]) AS a;</a:t>
            </a:r>
          </a:p>
        </p:txBody>
      </p:sp>
      <p:sp>
        <p:nvSpPr>
          <p:cNvPr id="341"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5" name="XML vs JSON – Consuming (Nodes)"/>
          <p:cNvSpPr txBox="1"/>
          <p:nvPr>
            <p:ph type="title"/>
          </p:nvPr>
        </p:nvSpPr>
        <p:spPr>
          <a:prstGeom prst="rect">
            <a:avLst/>
          </a:prstGeom>
        </p:spPr>
        <p:txBody>
          <a:bodyPr/>
          <a:lstStyle>
            <a:lvl1pPr>
              <a:defRPr sz="3900"/>
            </a:lvl1pPr>
          </a:lstStyle>
          <a:p>
            <a:pPr/>
            <a:r>
              <a:t>XML vs JSON – Consuming (Nodes)</a:t>
            </a:r>
          </a:p>
        </p:txBody>
      </p:sp>
      <p:sp>
        <p:nvSpPr>
          <p:cNvPr id="346" name="XML Nodes()"/>
          <p:cNvSpPr txBox="1"/>
          <p:nvPr>
            <p:ph type="body" sz="quarter" idx="1"/>
          </p:nvPr>
        </p:nvSpPr>
        <p:spPr>
          <a:xfrm>
            <a:off x="839787" y="1035486"/>
            <a:ext cx="5157788" cy="605425"/>
          </a:xfrm>
          <a:prstGeom prst="rect">
            <a:avLst/>
          </a:prstGeom>
        </p:spPr>
        <p:txBody>
          <a:bodyPr/>
          <a:lstStyle/>
          <a:p>
            <a:pPr/>
            <a:r>
              <a:t>XML Nodes()</a:t>
            </a:r>
          </a:p>
        </p:txBody>
      </p:sp>
      <p:sp>
        <p:nvSpPr>
          <p:cNvPr id="347" name="DECLARE…"/>
          <p:cNvSpPr txBox="1"/>
          <p:nvPr/>
        </p:nvSpPr>
        <p:spPr>
          <a:xfrm>
            <a:off x="839787" y="1640911"/>
            <a:ext cx="5157788" cy="28365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defRPr sz="2600"/>
            </a:pPr>
            <a:r>
              <a:t>DECLARE</a:t>
            </a:r>
          </a:p>
          <a:p>
            <a:pPr lvl="1" indent="228600">
              <a:defRPr sz="2600"/>
            </a:pPr>
            <a:r>
              <a:t>@x xml =</a:t>
            </a:r>
          </a:p>
          <a:p>
            <a:pPr lvl="1" indent="228600">
              <a:defRPr sz="2600"/>
            </a:pPr>
            <a:r>
              <a:t>'&lt;x&gt;&lt;a&gt;1&lt;/a&gt;&lt;a&gt;2&lt;/a&gt;&lt;/x&gt;';</a:t>
            </a:r>
          </a:p>
          <a:p>
            <a:pPr>
              <a:defRPr sz="2600"/>
            </a:pPr>
          </a:p>
          <a:p>
            <a:pPr>
              <a:defRPr sz="2600"/>
            </a:pPr>
            <a:r>
              <a:t>SELECT</a:t>
            </a:r>
          </a:p>
          <a:p>
            <a:pPr lvl="1" indent="228600">
              <a:defRPr sz="2600"/>
            </a:pPr>
            <a:r>
              <a:t>a.value('.','int')</a:t>
            </a:r>
          </a:p>
          <a:p>
            <a:pPr>
              <a:defRPr sz="2600"/>
            </a:pPr>
            <a:r>
              <a:t>FROM @x.nodes('/x/a') AS x(a);</a:t>
            </a:r>
          </a:p>
        </p:txBody>
      </p:sp>
      <p:sp>
        <p:nvSpPr>
          <p:cNvPr id="348" name="OPEN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OPENJSON</a:t>
            </a:r>
          </a:p>
        </p:txBody>
      </p:sp>
      <p:sp>
        <p:nvSpPr>
          <p:cNvPr id="349" name="DECLARE…"/>
          <p:cNvSpPr txBox="1"/>
          <p:nvPr/>
        </p:nvSpPr>
        <p:spPr>
          <a:xfrm>
            <a:off x="6172200" y="1640911"/>
            <a:ext cx="5183188" cy="40176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defRPr sz="2600"/>
            </a:pPr>
            <a:r>
              <a:t>DECLARE</a:t>
            </a:r>
          </a:p>
          <a:p>
            <a:pPr lvl="1" indent="228600">
              <a:defRPr sz="2600"/>
            </a:pPr>
            <a:r>
              <a:t>@j varchar(max) =</a:t>
            </a:r>
          </a:p>
          <a:p>
            <a:pPr lvl="1" indent="228600">
              <a:defRPr sz="2600"/>
            </a:pPr>
            <a:r>
              <a:t>'{"x":[{"a":1},{"a":2}]}';</a:t>
            </a:r>
          </a:p>
          <a:p>
            <a:pPr lvl="1" indent="228600">
              <a:defRPr sz="2600"/>
            </a:pPr>
          </a:p>
          <a:p>
            <a:pPr>
              <a:defRPr sz="2600"/>
            </a:pPr>
            <a:r>
              <a:t>SELECT a.value FROM</a:t>
            </a:r>
          </a:p>
          <a:p>
            <a:pPr>
              <a:defRPr sz="2600"/>
            </a:pPr>
            <a:r>
              <a:t>OPENJSON (@j) AS x</a:t>
            </a:r>
          </a:p>
          <a:p>
            <a:pPr>
              <a:defRPr sz="2600"/>
            </a:pPr>
            <a:r>
              <a:t>CROSS APPLY OPENJSON (x.[value]) AS a_array</a:t>
            </a:r>
          </a:p>
          <a:p>
            <a:pPr>
              <a:defRPr sz="2600"/>
            </a:pPr>
            <a:r>
              <a:t>CROSS APPLY OPENJSON (a_array.[value]) AS a;</a:t>
            </a:r>
          </a:p>
        </p:txBody>
      </p:sp>
      <p:sp>
        <p:nvSpPr>
          <p:cNvPr id="350"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2" name="XML vs JSON – Consuming (JSON v JSON)"/>
          <p:cNvSpPr txBox="1"/>
          <p:nvPr>
            <p:ph type="title"/>
          </p:nvPr>
        </p:nvSpPr>
        <p:spPr>
          <a:prstGeom prst="rect">
            <a:avLst/>
          </a:prstGeom>
        </p:spPr>
        <p:txBody>
          <a:bodyPr/>
          <a:lstStyle>
            <a:lvl1pPr>
              <a:defRPr sz="3900"/>
            </a:lvl1pPr>
          </a:lstStyle>
          <a:p>
            <a:pPr/>
            <a:r>
              <a:t>XML vs JSON – Consuming (JSON v JSON)</a:t>
            </a:r>
          </a:p>
        </p:txBody>
      </p:sp>
      <p:sp>
        <p:nvSpPr>
          <p:cNvPr id="353" name="OPENJSON"/>
          <p:cNvSpPr txBox="1"/>
          <p:nvPr>
            <p:ph type="body" sz="quarter" idx="1"/>
          </p:nvPr>
        </p:nvSpPr>
        <p:spPr>
          <a:xfrm>
            <a:off x="839787" y="1035486"/>
            <a:ext cx="5157788" cy="605425"/>
          </a:xfrm>
          <a:prstGeom prst="rect">
            <a:avLst/>
          </a:prstGeom>
        </p:spPr>
        <p:txBody>
          <a:bodyPr/>
          <a:lstStyle/>
          <a:p>
            <a:pPr/>
            <a:r>
              <a:t>OPENJSON</a:t>
            </a:r>
          </a:p>
        </p:txBody>
      </p:sp>
      <p:sp>
        <p:nvSpPr>
          <p:cNvPr id="354" name="SELECT a.value…"/>
          <p:cNvSpPr txBox="1"/>
          <p:nvPr/>
        </p:nvSpPr>
        <p:spPr>
          <a:xfrm>
            <a:off x="839787" y="1640911"/>
            <a:ext cx="5157788" cy="396517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defRPr sz="3000"/>
            </a:pPr>
            <a:r>
              <a:t>SELECT a.value</a:t>
            </a:r>
          </a:p>
          <a:p>
            <a:pPr defTabSz="457200">
              <a:defRPr sz="3000"/>
            </a:pPr>
            <a:r>
              <a:t>FROM</a:t>
            </a:r>
          </a:p>
          <a:p>
            <a:pPr defTabSz="457200">
              <a:defRPr sz="3000"/>
            </a:pPr>
            <a:r>
              <a:t>	OPENJSON (@j) AS x</a:t>
            </a:r>
          </a:p>
          <a:p>
            <a:pPr defTabSz="457200">
              <a:defRPr sz="3000"/>
            </a:pPr>
            <a:r>
              <a:t>CROSS APPLY</a:t>
            </a:r>
          </a:p>
          <a:p>
            <a:pPr lvl="1" defTabSz="457200">
              <a:defRPr sz="3000"/>
            </a:pPr>
            <a:r>
              <a:t>OPENJSON</a:t>
            </a:r>
          </a:p>
          <a:p>
            <a:pPr lvl="1" defTabSz="457200">
              <a:defRPr sz="3000"/>
            </a:pPr>
            <a:r>
              <a:t>(x.[value]) AS a_array</a:t>
            </a:r>
          </a:p>
          <a:p>
            <a:pPr defTabSz="457200">
              <a:defRPr sz="3000"/>
            </a:pPr>
            <a:r>
              <a:t>CROSS APPLY</a:t>
            </a:r>
          </a:p>
          <a:p>
            <a:pPr lvl="1" defTabSz="457200">
              <a:defRPr sz="3000"/>
            </a:pPr>
            <a:r>
              <a:t>OPENJSON</a:t>
            </a:r>
          </a:p>
          <a:p>
            <a:pPr lvl="1" defTabSz="457200">
              <a:defRPr sz="3000"/>
            </a:pPr>
            <a:r>
              <a:t>(a_array.[value]) AS a;</a:t>
            </a:r>
          </a:p>
        </p:txBody>
      </p:sp>
      <p:sp>
        <p:nvSpPr>
          <p:cNvPr id="355" name="Combo"/>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Combo</a:t>
            </a:r>
          </a:p>
        </p:txBody>
      </p:sp>
      <p:sp>
        <p:nvSpPr>
          <p:cNvPr id="356" name="SELECT JSON_VALUE…"/>
          <p:cNvSpPr txBox="1"/>
          <p:nvPr/>
        </p:nvSpPr>
        <p:spPr>
          <a:xfrm>
            <a:off x="6172200" y="1640911"/>
            <a:ext cx="5183188" cy="396517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defRPr sz="3000"/>
            </a:pPr>
            <a:r>
              <a:t>SELECT JSON_VALUE</a:t>
            </a:r>
          </a:p>
          <a:p>
            <a:pPr defTabSz="457200">
              <a:defRPr sz="3000"/>
            </a:pPr>
            <a:r>
              <a:t>(a_array.value,'$.a') FROM</a:t>
            </a:r>
          </a:p>
          <a:p>
            <a:pPr defTabSz="457200">
              <a:defRPr sz="3000"/>
            </a:pPr>
            <a:r>
              <a:t>(</a:t>
            </a:r>
          </a:p>
          <a:p>
            <a:pPr defTabSz="457200">
              <a:defRPr sz="3000"/>
            </a:pPr>
            <a:r>
              <a:t>		SELECT</a:t>
            </a:r>
          </a:p>
          <a:p>
            <a:pPr defTabSz="457200">
              <a:defRPr sz="3000"/>
            </a:pPr>
            <a:r>
              <a:t>		JSON_QUERY(@j,'$.x') AS x</a:t>
            </a:r>
          </a:p>
          <a:p>
            <a:pPr defTabSz="457200">
              <a:defRPr sz="3000"/>
            </a:pPr>
            <a:r>
              <a:t>) xtable</a:t>
            </a:r>
          </a:p>
          <a:p>
            <a:pPr defTabSz="457200">
              <a:defRPr sz="3000"/>
            </a:pPr>
            <a:r>
              <a:t>CROSS APPLY OPENJSON (xtable.x) AS a_array;</a:t>
            </a:r>
          </a:p>
        </p:txBody>
      </p:sp>
      <p:sp>
        <p:nvSpPr>
          <p:cNvPr id="357"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9" name="Features"/>
          <p:cNvSpPr txBox="1"/>
          <p:nvPr>
            <p:ph type="body" idx="13"/>
          </p:nvPr>
        </p:nvSpPr>
        <p:spPr>
          <a:prstGeom prst="rect">
            <a:avLst/>
          </a:prstGeom>
        </p:spPr>
        <p:txBody>
          <a:bodyPr/>
          <a:lstStyle/>
          <a:p>
            <a:pPr/>
            <a:r>
              <a:t>Features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1" name="XML vs JSON – Data Type"/>
          <p:cNvSpPr txBox="1"/>
          <p:nvPr>
            <p:ph type="title"/>
          </p:nvPr>
        </p:nvSpPr>
        <p:spPr>
          <a:prstGeom prst="rect">
            <a:avLst/>
          </a:prstGeom>
        </p:spPr>
        <p:txBody>
          <a:bodyPr/>
          <a:lstStyle/>
          <a:p>
            <a:pPr/>
            <a:r>
              <a:t>XML vs JSON – Data Type</a:t>
            </a:r>
          </a:p>
        </p:txBody>
      </p:sp>
      <p:sp>
        <p:nvSpPr>
          <p:cNvPr id="362" name="XML has a native type, but can be stored as nvarchar or varchar.…"/>
          <p:cNvSpPr txBox="1"/>
          <p:nvPr>
            <p:ph type="body" idx="1"/>
          </p:nvPr>
        </p:nvSpPr>
        <p:spPr>
          <a:prstGeom prst="rect">
            <a:avLst/>
          </a:prstGeom>
        </p:spPr>
        <p:txBody>
          <a:bodyPr/>
          <a:lstStyle/>
          <a:p>
            <a:pPr>
              <a:lnSpc>
                <a:spcPct val="81000"/>
              </a:lnSpc>
            </a:pPr>
            <a:r>
              <a:t>XML has a native type, but can be stored as nvarchar or varchar.</a:t>
            </a:r>
          </a:p>
          <a:p>
            <a:pPr>
              <a:lnSpc>
                <a:spcPct val="81000"/>
              </a:lnSpc>
            </a:pPr>
            <a:r>
              <a:t>JSON does *not* have a native type. Use nvarchar or varchar.</a:t>
            </a:r>
          </a:p>
          <a:p>
            <a:pPr>
              <a:lnSpc>
                <a:spcPct val="81000"/>
              </a:lnSpc>
            </a:pPr>
            <a:r>
              <a:t>Why not?</a:t>
            </a:r>
          </a:p>
          <a:p>
            <a:pPr lvl="1" marL="685800" indent="-228600">
              <a:lnSpc>
                <a:spcPct val="81000"/>
              </a:lnSpc>
              <a:spcBef>
                <a:spcPts val="500"/>
              </a:spcBef>
              <a:defRPr sz="2400"/>
            </a:pPr>
            <a:r>
              <a:t>Already being stored as text.</a:t>
            </a:r>
          </a:p>
          <a:p>
            <a:pPr lvl="2" marL="1143000" indent="-228600">
              <a:lnSpc>
                <a:spcPct val="81000"/>
              </a:lnSpc>
              <a:spcBef>
                <a:spcPts val="500"/>
              </a:spcBef>
              <a:defRPr sz="2000"/>
            </a:pPr>
            <a:r>
              <a:t>But so was XML.</a:t>
            </a:r>
          </a:p>
          <a:p>
            <a:pPr lvl="2" marL="1143000" indent="-228600">
              <a:lnSpc>
                <a:spcPct val="81000"/>
              </a:lnSpc>
              <a:spcBef>
                <a:spcPts val="500"/>
              </a:spcBef>
              <a:defRPr sz="2000"/>
            </a:pPr>
            <a:r>
              <a:t>And so what? Convert over time. Convert on the fly.</a:t>
            </a:r>
          </a:p>
          <a:p>
            <a:pPr lvl="1" marL="685800" indent="-228600">
              <a:lnSpc>
                <a:spcPct val="81000"/>
              </a:lnSpc>
              <a:spcBef>
                <a:spcPts val="500"/>
              </a:spcBef>
              <a:defRPr sz="2400"/>
            </a:pPr>
            <a:r>
              <a:t>Don’t have to update other SQL Server tools.</a:t>
            </a:r>
          </a:p>
          <a:p>
            <a:pPr lvl="2" marL="1143000" indent="-228600">
              <a:lnSpc>
                <a:spcPct val="81000"/>
              </a:lnSpc>
              <a:spcBef>
                <a:spcPts val="500"/>
              </a:spcBef>
              <a:defRPr sz="2000"/>
            </a:pPr>
            <a:r>
              <a:t>Boo hoo. Ok for now, but convert over time.</a:t>
            </a:r>
          </a:p>
          <a:p>
            <a:pPr lvl="1" marL="685800" indent="-228600">
              <a:lnSpc>
                <a:spcPct val="81000"/>
              </a:lnSpc>
              <a:spcBef>
                <a:spcPts val="500"/>
              </a:spcBef>
              <a:defRPr sz="2400"/>
            </a:pPr>
            <a:r>
              <a:t>Client apps can handle native XML but not JSON.</a:t>
            </a:r>
          </a:p>
          <a:p>
            <a:pPr lvl="2" marL="1143000" indent="-228600">
              <a:lnSpc>
                <a:spcPct val="81000"/>
              </a:lnSpc>
              <a:spcBef>
                <a:spcPts val="500"/>
              </a:spcBef>
              <a:defRPr sz="2000"/>
            </a:pPr>
            <a:r>
              <a:t>Wait, what?</a:t>
            </a:r>
          </a:p>
          <a:p>
            <a:pPr lvl="2" marL="1143000" indent="-228600">
              <a:lnSpc>
                <a:spcPct val="81000"/>
              </a:lnSpc>
              <a:spcBef>
                <a:spcPts val="500"/>
              </a:spcBef>
              <a:defRPr sz="2000"/>
            </a:pPr>
            <a:r>
              <a:t>And so what if it’s text to the outside world; what about in-database performance?</a:t>
            </a:r>
          </a:p>
        </p:txBody>
      </p:sp>
      <p:sp>
        <p:nvSpPr>
          <p:cNvPr id="363"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7" name="XML vs JSON – Data Type – Validation"/>
          <p:cNvSpPr txBox="1"/>
          <p:nvPr>
            <p:ph type="title"/>
          </p:nvPr>
        </p:nvSpPr>
        <p:spPr>
          <a:prstGeom prst="rect">
            <a:avLst/>
          </a:prstGeom>
        </p:spPr>
        <p:txBody>
          <a:bodyPr/>
          <a:lstStyle/>
          <a:p>
            <a:pPr/>
            <a:r>
              <a:t>XML vs JSON – Data Type – Validation</a:t>
            </a:r>
          </a:p>
        </p:txBody>
      </p:sp>
      <p:sp>
        <p:nvSpPr>
          <p:cNvPr id="368" name="Without JSON type, can’t use TRY_CONVERT() to validate.…"/>
          <p:cNvSpPr txBox="1"/>
          <p:nvPr>
            <p:ph type="body" idx="1"/>
          </p:nvPr>
        </p:nvSpPr>
        <p:spPr>
          <a:prstGeom prst="rect">
            <a:avLst/>
          </a:prstGeom>
        </p:spPr>
        <p:txBody>
          <a:bodyPr/>
          <a:lstStyle/>
          <a:p>
            <a:pPr/>
            <a:r>
              <a:t>Without JSON type, can’t use TRY_CONVERT() to validate.</a:t>
            </a:r>
          </a:p>
          <a:p>
            <a:pPr/>
            <a:r>
              <a:t>Use ISJSON() instead.</a:t>
            </a:r>
          </a:p>
          <a:p>
            <a:pPr/>
            <a:r>
              <a:t>Can use in CHECK constraint to ensure text field has valid JSON.</a:t>
            </a:r>
          </a:p>
          <a:p>
            <a:pPr/>
            <a:r>
              <a:t>Can then safely create calculated field based off JSON contents.</a:t>
            </a:r>
          </a:p>
        </p:txBody>
      </p:sp>
      <p:sp>
        <p:nvSpPr>
          <p:cNvPr id="369"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1" name="XML vs JSON – Data Type – Nesting Issue"/>
          <p:cNvSpPr txBox="1"/>
          <p:nvPr>
            <p:ph type="title"/>
          </p:nvPr>
        </p:nvSpPr>
        <p:spPr>
          <a:prstGeom prst="rect">
            <a:avLst/>
          </a:prstGeom>
        </p:spPr>
        <p:txBody>
          <a:bodyPr/>
          <a:lstStyle>
            <a:lvl1pPr>
              <a:defRPr sz="3900"/>
            </a:lvl1pPr>
          </a:lstStyle>
          <a:p>
            <a:pPr/>
            <a:r>
              <a:t>XML vs JSON – Data Type – Nesting Issue</a:t>
            </a:r>
          </a:p>
        </p:txBody>
      </p:sp>
      <p:sp>
        <p:nvSpPr>
          <p:cNvPr id="372" name="XML"/>
          <p:cNvSpPr txBox="1"/>
          <p:nvPr>
            <p:ph type="body" sz="quarter" idx="1"/>
          </p:nvPr>
        </p:nvSpPr>
        <p:spPr>
          <a:xfrm>
            <a:off x="839787" y="1035486"/>
            <a:ext cx="5157788" cy="605425"/>
          </a:xfrm>
          <a:prstGeom prst="rect">
            <a:avLst/>
          </a:prstGeom>
        </p:spPr>
        <p:txBody>
          <a:bodyPr/>
          <a:lstStyle/>
          <a:p>
            <a:pPr/>
            <a:r>
              <a:t>XML</a:t>
            </a:r>
          </a:p>
        </p:txBody>
      </p:sp>
      <p:sp>
        <p:nvSpPr>
          <p:cNvPr id="373" name="SELECT…"/>
          <p:cNvSpPr txBox="1"/>
          <p:nvPr/>
        </p:nvSpPr>
        <p:spPr>
          <a:xfrm>
            <a:off x="839787" y="1640911"/>
            <a:ext cx="5157788" cy="429786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spcBef>
                <a:spcPts val="1000"/>
              </a:spcBef>
              <a:defRPr sz="2400"/>
            </a:pPr>
            <a:r>
              <a:t>SELECT</a:t>
            </a:r>
          </a:p>
          <a:p>
            <a:pPr defTabSz="457200">
              <a:spcBef>
                <a:spcPts val="1000"/>
              </a:spcBef>
              <a:defRPr sz="2400"/>
            </a:pPr>
            <a:r>
              <a:t>CONVERT(xml,</a:t>
            </a:r>
          </a:p>
          <a:p>
            <a:pPr defTabSz="457200">
              <a:spcBef>
                <a:spcPts val="1000"/>
              </a:spcBef>
              <a:defRPr sz="2400"/>
            </a:pPr>
            <a:r>
              <a:t>'&lt;TextXML&gt;I typed this.&lt;/TextXML&gt;'</a:t>
            </a:r>
          </a:p>
          <a:p>
            <a:pPr defTabSz="457200">
              <a:spcBef>
                <a:spcPts val="1000"/>
              </a:spcBef>
              <a:defRPr sz="2400"/>
            </a:pPr>
            <a:r>
              <a:t>) AS 'OuterTag'</a:t>
            </a:r>
          </a:p>
          <a:p>
            <a:pPr defTabSz="457200">
              <a:spcBef>
                <a:spcPts val="1000"/>
              </a:spcBef>
              <a:defRPr sz="2400"/>
            </a:pPr>
            <a:r>
              <a:t>FOR XML PATH('');</a:t>
            </a:r>
          </a:p>
          <a:p>
            <a:pPr defTabSz="457200">
              <a:spcBef>
                <a:spcPts val="1000"/>
              </a:spcBef>
              <a:defRPr sz="2400"/>
            </a:pPr>
            <a:r>
              <a:t>Results:</a:t>
            </a:r>
          </a:p>
          <a:p>
            <a:pPr defTabSz="457200">
              <a:spcBef>
                <a:spcPts val="1000"/>
              </a:spcBef>
              <a:defRPr sz="2400"/>
            </a:pPr>
            <a:r>
              <a:t>&lt;OuterTag&gt;</a:t>
            </a:r>
          </a:p>
          <a:p>
            <a:pPr defTabSz="457200">
              <a:spcBef>
                <a:spcPts val="1000"/>
              </a:spcBef>
              <a:defRPr sz="2400"/>
            </a:pPr>
            <a:r>
              <a:t>&lt;TextXML&gt;I typed this.&lt;/TextXML&gt;</a:t>
            </a:r>
          </a:p>
          <a:p>
            <a:pPr defTabSz="457200">
              <a:spcBef>
                <a:spcPts val="1000"/>
              </a:spcBef>
              <a:defRPr sz="2400"/>
            </a:pPr>
            <a:r>
              <a:t>&lt;/OuterTag&gt;</a:t>
            </a:r>
          </a:p>
        </p:txBody>
      </p:sp>
      <p:sp>
        <p:nvSpPr>
          <p:cNvPr id="374"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375" name="SELECT…"/>
          <p:cNvSpPr txBox="1"/>
          <p:nvPr/>
        </p:nvSpPr>
        <p:spPr>
          <a:xfrm>
            <a:off x="6172200" y="1640911"/>
            <a:ext cx="5183188" cy="356126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spcBef>
                <a:spcPts val="1000"/>
              </a:spcBef>
              <a:defRPr sz="2400"/>
            </a:pPr>
            <a:r>
              <a:t>SELECT</a:t>
            </a:r>
          </a:p>
          <a:p>
            <a:pPr defTabSz="457200">
              <a:spcBef>
                <a:spcPts val="1000"/>
              </a:spcBef>
              <a:defRPr sz="2400"/>
            </a:pPr>
            <a:r>
              <a:t>'{"TextJSON":"I typed this."}' AS 'OuterTag'</a:t>
            </a:r>
          </a:p>
          <a:p>
            <a:pPr defTabSz="457200">
              <a:spcBef>
                <a:spcPts val="1000"/>
              </a:spcBef>
              <a:defRPr sz="2400"/>
            </a:pPr>
            <a:r>
              <a:t>FOR JSON PATH;</a:t>
            </a:r>
          </a:p>
          <a:p>
            <a:pPr defTabSz="457200">
              <a:spcBef>
                <a:spcPts val="1000"/>
              </a:spcBef>
              <a:defRPr sz="2400"/>
            </a:pPr>
          </a:p>
          <a:p>
            <a:pPr defTabSz="457200">
              <a:spcBef>
                <a:spcPts val="1000"/>
              </a:spcBef>
              <a:defRPr sz="2400"/>
            </a:pPr>
            <a:r>
              <a:t>Results:</a:t>
            </a:r>
          </a:p>
          <a:p>
            <a:pPr defTabSz="457200">
              <a:spcBef>
                <a:spcPts val="1000"/>
              </a:spcBef>
              <a:defRPr sz="2400"/>
            </a:pPr>
            <a:r>
              <a:t>{"OuterTag":"{\"TextJSON\":\"I typed this.\"}"}</a:t>
            </a:r>
          </a:p>
        </p:txBody>
      </p:sp>
      <p:sp>
        <p:nvSpPr>
          <p:cNvPr id="376"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8" name="XML vs JSON – Data Type – Nesting Fix"/>
          <p:cNvSpPr txBox="1"/>
          <p:nvPr>
            <p:ph type="title"/>
          </p:nvPr>
        </p:nvSpPr>
        <p:spPr>
          <a:prstGeom prst="rect">
            <a:avLst/>
          </a:prstGeom>
        </p:spPr>
        <p:txBody>
          <a:bodyPr/>
          <a:lstStyle/>
          <a:p>
            <a:pPr/>
            <a:r>
              <a:t>XML vs JSON – Data Type – Nesting Fix</a:t>
            </a:r>
          </a:p>
        </p:txBody>
      </p:sp>
      <p:sp>
        <p:nvSpPr>
          <p:cNvPr id="379" name="SELECT…"/>
          <p:cNvSpPr txBox="1"/>
          <p:nvPr>
            <p:ph type="body" idx="1"/>
          </p:nvPr>
        </p:nvSpPr>
        <p:spPr>
          <a:prstGeom prst="rect">
            <a:avLst/>
          </a:prstGeom>
        </p:spPr>
        <p:txBody>
          <a:bodyPr/>
          <a:lstStyle/>
          <a:p>
            <a:pPr marL="0" indent="0">
              <a:lnSpc>
                <a:spcPct val="72000"/>
              </a:lnSpc>
              <a:buSzTx/>
              <a:buNone/>
              <a:defRPr sz="2300"/>
            </a:pPr>
            <a:r>
              <a:t>SELECT</a:t>
            </a:r>
          </a:p>
          <a:p>
            <a:pPr marL="0" indent="0">
              <a:lnSpc>
                <a:spcPct val="72000"/>
              </a:lnSpc>
              <a:buSzTx/>
              <a:buNone/>
              <a:defRPr sz="2300"/>
            </a:pPr>
            <a:r>
              <a:t>	(</a:t>
            </a:r>
          </a:p>
          <a:p>
            <a:pPr marL="0" indent="0">
              <a:lnSpc>
                <a:spcPct val="72000"/>
              </a:lnSpc>
              <a:buSzTx/>
              <a:buNone/>
              <a:defRPr sz="2300"/>
            </a:pPr>
            <a:r>
              <a:t>		SELECT</a:t>
            </a:r>
          </a:p>
          <a:p>
            <a:pPr marL="0" indent="0">
              <a:lnSpc>
                <a:spcPct val="72000"/>
              </a:lnSpc>
              <a:buSzTx/>
              <a:buNone/>
              <a:defRPr sz="2300"/>
            </a:pPr>
            <a:r>
              <a:t>			'I typed this.' AS TextJSON</a:t>
            </a:r>
          </a:p>
          <a:p>
            <a:pPr marL="0" indent="0">
              <a:lnSpc>
                <a:spcPct val="72000"/>
              </a:lnSpc>
              <a:buSzTx/>
              <a:buNone/>
              <a:defRPr sz="2300"/>
            </a:pPr>
            <a:r>
              <a:t>		FOR JSON PATH</a:t>
            </a:r>
          </a:p>
          <a:p>
            <a:pPr marL="0" indent="0">
              <a:lnSpc>
                <a:spcPct val="72000"/>
              </a:lnSpc>
              <a:buSzTx/>
              <a:buNone/>
              <a:defRPr sz="2300"/>
            </a:pPr>
            <a:r>
              <a:t>	) AS 'OuterTag'</a:t>
            </a:r>
          </a:p>
          <a:p>
            <a:pPr marL="0" indent="0">
              <a:lnSpc>
                <a:spcPct val="72000"/>
              </a:lnSpc>
              <a:buSzTx/>
              <a:buNone/>
              <a:defRPr sz="2300"/>
            </a:pPr>
            <a:r>
              <a:t>FOR JSON PATH;</a:t>
            </a:r>
          </a:p>
          <a:p>
            <a:pPr marL="0" indent="0">
              <a:lnSpc>
                <a:spcPct val="72000"/>
              </a:lnSpc>
              <a:buSzTx/>
              <a:buNone/>
              <a:defRPr sz="2300"/>
            </a:pPr>
          </a:p>
          <a:p>
            <a:pPr marL="0" indent="0">
              <a:lnSpc>
                <a:spcPct val="72000"/>
              </a:lnSpc>
              <a:buSzTx/>
              <a:buNone/>
              <a:defRPr sz="2300"/>
            </a:pPr>
            <a:r>
              <a:t>Results:</a:t>
            </a:r>
          </a:p>
          <a:p>
            <a:pPr marL="0" indent="0">
              <a:lnSpc>
                <a:spcPct val="72000"/>
              </a:lnSpc>
              <a:buSzTx/>
              <a:buNone/>
              <a:defRPr sz="2300"/>
            </a:pPr>
          </a:p>
          <a:p>
            <a:pPr marL="0" indent="0">
              <a:lnSpc>
                <a:spcPct val="72000"/>
              </a:lnSpc>
              <a:buSzTx/>
              <a:buNone/>
              <a:defRPr sz="2300"/>
            </a:pPr>
            <a:r>
              <a:t>{"OuterTag":{"TextJSON":"I typed this."}}</a:t>
            </a:r>
          </a:p>
        </p:txBody>
      </p:sp>
      <p:sp>
        <p:nvSpPr>
          <p:cNvPr id="380"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SQL Community - PASS"/>
          <p:cNvSpPr txBox="1"/>
          <p:nvPr>
            <p:ph type="title"/>
          </p:nvPr>
        </p:nvSpPr>
        <p:spPr>
          <a:xfrm>
            <a:off x="838200" y="365125"/>
            <a:ext cx="10515600" cy="912530"/>
          </a:xfrm>
          <a:prstGeom prst="rect">
            <a:avLst/>
          </a:prstGeom>
        </p:spPr>
        <p:txBody>
          <a:bodyPr/>
          <a:lstStyle/>
          <a:p>
            <a:pPr/>
            <a:r>
              <a:t>SQL Community - PASS</a:t>
            </a:r>
          </a:p>
        </p:txBody>
      </p:sp>
      <p:sp>
        <p:nvSpPr>
          <p:cNvPr id="148" name="PASS.org…"/>
          <p:cNvSpPr txBox="1"/>
          <p:nvPr>
            <p:ph type="body" sz="half" idx="1"/>
          </p:nvPr>
        </p:nvSpPr>
        <p:spPr>
          <a:prstGeom prst="rect">
            <a:avLst/>
          </a:prstGeom>
        </p:spPr>
        <p:txBody>
          <a:bodyPr/>
          <a:lstStyle/>
          <a:p>
            <a:pPr>
              <a:lnSpc>
                <a:spcPct val="81000"/>
              </a:lnSpc>
              <a:defRPr sz="3800"/>
            </a:pPr>
            <a:r>
              <a:rPr u="sng">
                <a:solidFill>
                  <a:srgbClr val="0563C1"/>
                </a:solidFill>
                <a:uFill>
                  <a:solidFill>
                    <a:srgbClr val="0563C1"/>
                  </a:solidFill>
                </a:uFill>
                <a:hlinkClick r:id="rId2" invalidUrl="" action="" tgtFrame="" tooltip="" history="1" highlightClick="0" endSnd="0"/>
              </a:rPr>
              <a:t>PASS.org</a:t>
            </a:r>
          </a:p>
          <a:p>
            <a:pPr>
              <a:lnSpc>
                <a:spcPct val="81000"/>
              </a:lnSpc>
              <a:defRPr sz="3800"/>
            </a:pPr>
            <a:r>
              <a:t>250k Members</a:t>
            </a:r>
          </a:p>
          <a:p>
            <a:pPr lvl="1" marL="685800" indent="-228600">
              <a:lnSpc>
                <a:spcPct val="81000"/>
              </a:lnSpc>
              <a:defRPr sz="3800"/>
            </a:pPr>
            <a:r>
              <a:t>Including you!</a:t>
            </a:r>
          </a:p>
          <a:p>
            <a:pPr>
              <a:lnSpc>
                <a:spcPct val="81000"/>
              </a:lnSpc>
              <a:defRPr sz="3800"/>
            </a:pPr>
            <a:r>
              <a:t>Summit</a:t>
            </a:r>
          </a:p>
          <a:p>
            <a:pPr lvl="1" marL="685800" indent="-228600">
              <a:lnSpc>
                <a:spcPct val="81000"/>
              </a:lnSpc>
              <a:defRPr sz="3800"/>
            </a:pPr>
            <a:r>
              <a:t>November 6-9</a:t>
            </a:r>
          </a:p>
          <a:p>
            <a:pPr lvl="1" marL="685800" indent="-228600">
              <a:lnSpc>
                <a:spcPct val="81000"/>
              </a:lnSpc>
              <a:defRPr sz="3800"/>
            </a:pPr>
            <a:r>
              <a:t>Seattle, WA</a:t>
            </a:r>
          </a:p>
          <a:p>
            <a:pPr lvl="1" marL="685800" indent="-228600">
              <a:lnSpc>
                <a:spcPct val="81000"/>
              </a:lnSpc>
              <a:defRPr sz="3800"/>
            </a:pPr>
            <a:r>
              <a:t>5000 Attendees</a:t>
            </a:r>
          </a:p>
        </p:txBody>
      </p:sp>
      <p:sp>
        <p:nvSpPr>
          <p:cNvPr id="149" name="Slide Number"/>
          <p:cNvSpPr txBox="1"/>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152" name="Group 18"/>
          <p:cNvGrpSpPr/>
          <p:nvPr/>
        </p:nvGrpSpPr>
        <p:grpSpPr>
          <a:xfrm>
            <a:off x="6408249" y="1881907"/>
            <a:ext cx="4598359" cy="1595587"/>
            <a:chOff x="0" y="0"/>
            <a:chExt cx="4598358" cy="1595585"/>
          </a:xfrm>
        </p:grpSpPr>
        <p:pic>
          <p:nvPicPr>
            <p:cNvPr id="150" name="Graphic 15" descr="Graphic 15"/>
            <p:cNvPicPr>
              <a:picLocks noChangeAspect="1"/>
            </p:cNvPicPr>
            <p:nvPr/>
          </p:nvPicPr>
          <p:blipFill>
            <a:blip r:embed="rId3">
              <a:extLst/>
            </a:blip>
            <a:stretch>
              <a:fillRect/>
            </a:stretch>
          </p:blipFill>
          <p:spPr>
            <a:xfrm>
              <a:off x="113192" y="0"/>
              <a:ext cx="4371976" cy="1042988"/>
            </a:xfrm>
            <a:prstGeom prst="rect">
              <a:avLst/>
            </a:prstGeom>
            <a:ln w="12700" cap="flat">
              <a:noFill/>
              <a:miter lim="400000"/>
            </a:ln>
            <a:effectLst/>
          </p:spPr>
        </p:pic>
        <p:sp>
          <p:nvSpPr>
            <p:cNvPr id="151" name="TextBox 16"/>
            <p:cNvSpPr txBox="1"/>
            <p:nvPr/>
          </p:nvSpPr>
          <p:spPr>
            <a:xfrm>
              <a:off x="0" y="1275545"/>
              <a:ext cx="4598359" cy="32004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defRPr spc="300" sz="1500">
                  <a:latin typeface="Gotham HTF Light"/>
                  <a:ea typeface="Gotham HTF Light"/>
                  <a:cs typeface="Gotham HTF Light"/>
                  <a:sym typeface="Gotham HTF Light"/>
                </a:defRPr>
              </a:lvl1pPr>
            </a:lstStyle>
            <a:p>
              <a:pPr/>
              <a:r>
                <a:t>GROUP REFERRAL DISCOUNT CODE</a:t>
              </a:r>
            </a:p>
          </p:txBody>
        </p:sp>
      </p:grpSp>
      <p:sp>
        <p:nvSpPr>
          <p:cNvPr id="153" name="$150 Discount - LSDIS972H"/>
          <p:cNvSpPr txBox="1"/>
          <p:nvPr/>
        </p:nvSpPr>
        <p:spPr>
          <a:xfrm>
            <a:off x="6732498" y="3806488"/>
            <a:ext cx="3949860" cy="43707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ctr">
              <a:lnSpc>
                <a:spcPct val="90000"/>
              </a:lnSpc>
              <a:spcBef>
                <a:spcPts val="1000"/>
              </a:spcBef>
              <a:defRPr sz="2400"/>
            </a:pPr>
            <a:r>
              <a:t>$150 Discount - </a:t>
            </a:r>
            <a:r>
              <a:rPr b="1"/>
              <a:t>LSDIS972H</a:t>
            </a:r>
          </a:p>
        </p:txBody>
      </p:sp>
      <p:sp>
        <p:nvSpPr>
          <p:cNvPr id="154" name="Free 2017 Content - LGSTR972H"/>
          <p:cNvSpPr txBox="1"/>
          <p:nvPr/>
        </p:nvSpPr>
        <p:spPr>
          <a:xfrm>
            <a:off x="6368316" y="4572553"/>
            <a:ext cx="4678224" cy="43706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ctr">
              <a:lnSpc>
                <a:spcPct val="90000"/>
              </a:lnSpc>
              <a:spcBef>
                <a:spcPts val="1000"/>
              </a:spcBef>
              <a:defRPr sz="2400"/>
            </a:pPr>
            <a:r>
              <a:t>Free 2017 Content - </a:t>
            </a:r>
            <a:r>
              <a:rPr b="1"/>
              <a:t>LGSTR972H</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4" name="Additional Features (in SQL Server)"/>
          <p:cNvSpPr txBox="1"/>
          <p:nvPr>
            <p:ph type="title"/>
          </p:nvPr>
        </p:nvSpPr>
        <p:spPr>
          <a:prstGeom prst="rect">
            <a:avLst/>
          </a:prstGeom>
        </p:spPr>
        <p:txBody>
          <a:bodyPr/>
          <a:lstStyle>
            <a:lvl1pPr>
              <a:defRPr sz="3900"/>
            </a:lvl1pPr>
          </a:lstStyle>
          <a:p>
            <a:pPr/>
            <a:r>
              <a:t>Additional Features (in SQL Server)</a:t>
            </a:r>
          </a:p>
        </p:txBody>
      </p:sp>
      <p:sp>
        <p:nvSpPr>
          <p:cNvPr id="385" name="XML"/>
          <p:cNvSpPr txBox="1"/>
          <p:nvPr>
            <p:ph type="body" sz="quarter" idx="1"/>
          </p:nvPr>
        </p:nvSpPr>
        <p:spPr>
          <a:xfrm>
            <a:off x="839787" y="1035486"/>
            <a:ext cx="5157788" cy="605425"/>
          </a:xfrm>
          <a:prstGeom prst="rect">
            <a:avLst/>
          </a:prstGeom>
        </p:spPr>
        <p:txBody>
          <a:bodyPr/>
          <a:lstStyle/>
          <a:p>
            <a:pPr/>
            <a:r>
              <a:t>XML</a:t>
            </a:r>
          </a:p>
        </p:txBody>
      </p:sp>
      <p:sp>
        <p:nvSpPr>
          <p:cNvPr id="386" name="XPath…"/>
          <p:cNvSpPr txBox="1"/>
          <p:nvPr/>
        </p:nvSpPr>
        <p:spPr>
          <a:xfrm>
            <a:off x="839787" y="1640911"/>
            <a:ext cx="5157788" cy="39436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800"/>
            </a:pPr>
            <a:r>
              <a:t>XPath</a:t>
            </a:r>
          </a:p>
          <a:p>
            <a:pPr marL="228600" indent="-228600" defTabSz="457200">
              <a:lnSpc>
                <a:spcPct val="90000"/>
              </a:lnSpc>
              <a:spcBef>
                <a:spcPts val="1000"/>
              </a:spcBef>
              <a:buSzPct val="100000"/>
              <a:buFont typeface="Arial"/>
              <a:buChar char="•"/>
              <a:defRPr sz="2800"/>
            </a:pPr>
            <a:r>
              <a:t>DTDs</a:t>
            </a:r>
          </a:p>
          <a:p>
            <a:pPr marL="228600" indent="-228600" defTabSz="457200">
              <a:lnSpc>
                <a:spcPct val="90000"/>
              </a:lnSpc>
              <a:spcBef>
                <a:spcPts val="1000"/>
              </a:spcBef>
              <a:buSzPct val="100000"/>
              <a:buFont typeface="Arial"/>
              <a:buChar char="•"/>
              <a:defRPr sz="2800"/>
            </a:pPr>
            <a:r>
              <a:t>Entities</a:t>
            </a:r>
          </a:p>
          <a:p>
            <a:pPr marL="228600" indent="-228600" defTabSz="457200">
              <a:lnSpc>
                <a:spcPct val="90000"/>
              </a:lnSpc>
              <a:spcBef>
                <a:spcPts val="1000"/>
              </a:spcBef>
              <a:buSzPct val="100000"/>
              <a:buFont typeface="Arial"/>
              <a:buChar char="•"/>
              <a:defRPr sz="2800"/>
            </a:pPr>
            <a:r>
              <a:t>Schema</a:t>
            </a:r>
          </a:p>
          <a:p>
            <a:pPr marL="228600" indent="-228600" defTabSz="457200">
              <a:lnSpc>
                <a:spcPct val="90000"/>
              </a:lnSpc>
              <a:spcBef>
                <a:spcPts val="1000"/>
              </a:spcBef>
              <a:buSzPct val="100000"/>
              <a:buFont typeface="Arial"/>
              <a:buChar char="•"/>
              <a:defRPr sz="2800"/>
            </a:pPr>
            <a:r>
              <a:t>Namespaces</a:t>
            </a:r>
          </a:p>
          <a:p>
            <a:pPr marL="228600" indent="-228600" defTabSz="457200">
              <a:lnSpc>
                <a:spcPct val="90000"/>
              </a:lnSpc>
              <a:spcBef>
                <a:spcPts val="1000"/>
              </a:spcBef>
              <a:buSzPct val="100000"/>
              <a:buFont typeface="Arial"/>
              <a:buChar char="•"/>
              <a:defRPr sz="2800"/>
            </a:pPr>
            <a:r>
              <a:t>FLWOR</a:t>
            </a:r>
          </a:p>
          <a:p>
            <a:pPr marL="228600" indent="-228600" defTabSz="457200">
              <a:lnSpc>
                <a:spcPct val="90000"/>
              </a:lnSpc>
              <a:spcBef>
                <a:spcPts val="1000"/>
              </a:spcBef>
              <a:buSzPct val="100000"/>
              <a:buFont typeface="Arial"/>
              <a:buChar char="•"/>
              <a:defRPr sz="2800"/>
            </a:pPr>
            <a:r>
              <a:t>XHTML (Sort of)</a:t>
            </a:r>
          </a:p>
          <a:p>
            <a:pPr marL="228600" indent="-228600" defTabSz="457200">
              <a:lnSpc>
                <a:spcPct val="90000"/>
              </a:lnSpc>
              <a:spcBef>
                <a:spcPts val="1000"/>
              </a:spcBef>
              <a:buSzPct val="100000"/>
              <a:buFont typeface="Arial"/>
              <a:buChar char="•"/>
              <a:defRPr sz="2800"/>
            </a:pPr>
            <a:r>
              <a:t>SQLXML (Deprecated)</a:t>
            </a:r>
          </a:p>
        </p:txBody>
      </p:sp>
      <p:sp>
        <p:nvSpPr>
          <p:cNvPr id="387"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388"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2" name="XML Feature: XQuery"/>
          <p:cNvSpPr txBox="1"/>
          <p:nvPr>
            <p:ph type="title"/>
          </p:nvPr>
        </p:nvSpPr>
        <p:spPr>
          <a:prstGeom prst="rect">
            <a:avLst/>
          </a:prstGeom>
        </p:spPr>
        <p:txBody>
          <a:bodyPr/>
          <a:lstStyle/>
          <a:p>
            <a:pPr/>
            <a:r>
              <a:t>XML Feature: XQuery</a:t>
            </a:r>
          </a:p>
        </p:txBody>
      </p:sp>
      <p:sp>
        <p:nvSpPr>
          <p:cNvPr id="393" name="DECLARE…"/>
          <p:cNvSpPr txBox="1"/>
          <p:nvPr>
            <p:ph type="body" idx="1"/>
          </p:nvPr>
        </p:nvSpPr>
        <p:spPr>
          <a:prstGeom prst="rect">
            <a:avLst/>
          </a:prstGeom>
        </p:spPr>
        <p:txBody>
          <a:bodyPr/>
          <a:lstStyle/>
          <a:p>
            <a:pPr marL="0" indent="0">
              <a:lnSpc>
                <a:spcPct val="100000"/>
              </a:lnSpc>
              <a:spcBef>
                <a:spcPts val="0"/>
              </a:spcBef>
              <a:buSzTx/>
              <a:buFontTx/>
              <a:buNone/>
              <a:defRPr sz="3000"/>
            </a:pPr>
            <a:r>
              <a:t>DECLARE</a:t>
            </a:r>
          </a:p>
          <a:p>
            <a:pPr lvl="1" marL="0" indent="228600">
              <a:lnSpc>
                <a:spcPct val="100000"/>
              </a:lnSpc>
              <a:spcBef>
                <a:spcPts val="0"/>
              </a:spcBef>
              <a:buSzTx/>
              <a:buFontTx/>
              <a:buNone/>
              <a:defRPr sz="3000"/>
            </a:pPr>
            <a:r>
              <a:t>@x xml = '&lt;r&gt;&lt;x a="1"&gt;y&lt;/x&gt;&lt;x a="2"&gt;z&lt;/x&gt;&lt;/r&gt;';</a:t>
            </a:r>
          </a:p>
          <a:p>
            <a:pPr marL="0" indent="0">
              <a:lnSpc>
                <a:spcPct val="100000"/>
              </a:lnSpc>
              <a:spcBef>
                <a:spcPts val="0"/>
              </a:spcBef>
              <a:buSzTx/>
              <a:buFontTx/>
              <a:buNone/>
              <a:defRPr sz="3000"/>
            </a:pPr>
          </a:p>
          <a:p>
            <a:pPr marL="0" indent="0">
              <a:lnSpc>
                <a:spcPct val="100000"/>
              </a:lnSpc>
              <a:spcBef>
                <a:spcPts val="0"/>
              </a:spcBef>
              <a:buSzTx/>
              <a:buFontTx/>
              <a:buNone/>
              <a:defRPr sz="3000"/>
            </a:pPr>
            <a:r>
              <a:t>SELECT</a:t>
            </a:r>
          </a:p>
          <a:p>
            <a:pPr lvl="1" marL="0" indent="228600">
              <a:lnSpc>
                <a:spcPct val="100000"/>
              </a:lnSpc>
              <a:spcBef>
                <a:spcPts val="0"/>
              </a:spcBef>
              <a:buSzTx/>
              <a:buFontTx/>
              <a:buNone/>
              <a:defRPr sz="3000"/>
            </a:pPr>
            <a:r>
              <a:t>@x.query('//x[@a&gt;1]'),</a:t>
            </a:r>
          </a:p>
          <a:p>
            <a:pPr lvl="1" marL="0" indent="228600">
              <a:lnSpc>
                <a:spcPct val="100000"/>
              </a:lnSpc>
              <a:spcBef>
                <a:spcPts val="0"/>
              </a:spcBef>
              <a:buSzTx/>
              <a:buFontTx/>
              <a:buNone/>
              <a:defRPr sz="3000"/>
            </a:pPr>
            <a:r>
              <a:t>@x.query('//x[text()="z"]');</a:t>
            </a:r>
          </a:p>
          <a:p>
            <a:pPr marL="0" indent="0">
              <a:lnSpc>
                <a:spcPct val="100000"/>
              </a:lnSpc>
              <a:spcBef>
                <a:spcPts val="0"/>
              </a:spcBef>
              <a:buSzTx/>
              <a:buFontTx/>
              <a:buNone/>
              <a:defRPr sz="3000"/>
            </a:pPr>
          </a:p>
          <a:p>
            <a:pPr marL="0" indent="0">
              <a:lnSpc>
                <a:spcPct val="100000"/>
              </a:lnSpc>
              <a:spcBef>
                <a:spcPts val="0"/>
              </a:spcBef>
              <a:buSzTx/>
              <a:buFontTx/>
              <a:buNone/>
              <a:defRPr sz="3000"/>
            </a:pPr>
            <a:r>
              <a:t>Result:</a:t>
            </a:r>
          </a:p>
          <a:p>
            <a:pPr lvl="1" marL="0" indent="228600">
              <a:lnSpc>
                <a:spcPct val="100000"/>
              </a:lnSpc>
              <a:spcBef>
                <a:spcPts val="0"/>
              </a:spcBef>
              <a:buSzTx/>
              <a:buFontTx/>
              <a:buNone/>
              <a:defRPr sz="3000"/>
            </a:pPr>
            <a:r>
              <a:t>&lt;x a="2"&gt;z&lt;/x&gt;</a:t>
            </a:r>
          </a:p>
        </p:txBody>
      </p:sp>
      <p:sp>
        <p:nvSpPr>
          <p:cNvPr id="39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8" name="XML Feature: XQuery - More Complex"/>
          <p:cNvSpPr txBox="1"/>
          <p:nvPr>
            <p:ph type="title"/>
          </p:nvPr>
        </p:nvSpPr>
        <p:spPr>
          <a:prstGeom prst="rect">
            <a:avLst/>
          </a:prstGeom>
        </p:spPr>
        <p:txBody>
          <a:bodyPr/>
          <a:lstStyle/>
          <a:p>
            <a:pPr/>
            <a:r>
              <a:t>XML Feature: XQuery - More Complex</a:t>
            </a:r>
          </a:p>
        </p:txBody>
      </p:sp>
      <p:sp>
        <p:nvSpPr>
          <p:cNvPr id="399" name="DECLARE @x xml =…"/>
          <p:cNvSpPr txBox="1"/>
          <p:nvPr>
            <p:ph type="body" sz="half" idx="1"/>
          </p:nvPr>
        </p:nvSpPr>
        <p:spPr>
          <a:prstGeom prst="rect">
            <a:avLst/>
          </a:prstGeom>
        </p:spPr>
        <p:txBody>
          <a:bodyPr/>
          <a:lstStyle/>
          <a:p>
            <a:pPr marL="0" indent="0">
              <a:lnSpc>
                <a:spcPct val="100000"/>
              </a:lnSpc>
              <a:spcBef>
                <a:spcPts val="0"/>
              </a:spcBef>
              <a:buSzTx/>
              <a:buFontTx/>
              <a:buNone/>
              <a:defRPr sz="2400"/>
            </a:pPr>
            <a:r>
              <a:t>DECLARE @x xml =</a:t>
            </a:r>
          </a:p>
          <a:p>
            <a:pPr lvl="1" marL="0" indent="228600">
              <a:lnSpc>
                <a:spcPct val="100000"/>
              </a:lnSpc>
              <a:spcBef>
                <a:spcPts val="0"/>
              </a:spcBef>
              <a:buSzTx/>
              <a:buFontTx/>
              <a:buNone/>
              <a:defRPr sz="2400"/>
            </a:pPr>
            <a:r>
              <a:t>'&lt;r&gt;</a:t>
            </a:r>
          </a:p>
          <a:p>
            <a:pPr lvl="2" marL="0" indent="457200">
              <a:lnSpc>
                <a:spcPct val="100000"/>
              </a:lnSpc>
              <a:spcBef>
                <a:spcPts val="0"/>
              </a:spcBef>
              <a:buSzTx/>
              <a:buFontTx/>
              <a:buNone/>
              <a:defRPr sz="2400"/>
            </a:pPr>
            <a:r>
              <a:t>&lt;x a="1" b="2"&gt;</a:t>
            </a:r>
          </a:p>
          <a:p>
            <a:pPr lvl="3" marL="0" indent="685800">
              <a:lnSpc>
                <a:spcPct val="100000"/>
              </a:lnSpc>
              <a:spcBef>
                <a:spcPts val="0"/>
              </a:spcBef>
              <a:buSzTx/>
              <a:buFontTx/>
              <a:buNone/>
              <a:defRPr sz="2400"/>
            </a:pPr>
            <a:r>
              <a:t>&lt;y b="2"&gt;PickMe!&lt;/y&gt;</a:t>
            </a:r>
          </a:p>
          <a:p>
            <a:pPr lvl="3" marL="0" indent="685800">
              <a:lnSpc>
                <a:spcPct val="100000"/>
              </a:lnSpc>
              <a:spcBef>
                <a:spcPts val="0"/>
              </a:spcBef>
              <a:buSzTx/>
              <a:buFontTx/>
              <a:buNone/>
              <a:defRPr sz="2400"/>
            </a:pPr>
            <a:r>
              <a:t>&lt;y b="3"&gt;No&lt;/y&gt;</a:t>
            </a:r>
          </a:p>
          <a:p>
            <a:pPr lvl="2" marL="0" indent="457200">
              <a:lnSpc>
                <a:spcPct val="100000"/>
              </a:lnSpc>
              <a:spcBef>
                <a:spcPts val="0"/>
              </a:spcBef>
              <a:buSzTx/>
              <a:buFontTx/>
              <a:buNone/>
              <a:defRPr sz="2400"/>
            </a:pPr>
            <a:r>
              <a:t>&lt;/x&gt;</a:t>
            </a:r>
          </a:p>
          <a:p>
            <a:pPr lvl="2" marL="0" indent="457200">
              <a:lnSpc>
                <a:spcPct val="100000"/>
              </a:lnSpc>
              <a:spcBef>
                <a:spcPts val="0"/>
              </a:spcBef>
              <a:buSzTx/>
              <a:buFontTx/>
              <a:buNone/>
              <a:defRPr sz="2400"/>
            </a:pPr>
            <a:r>
              <a:t>&lt;x a="1" b="3"&gt;</a:t>
            </a:r>
          </a:p>
          <a:p>
            <a:pPr lvl="3" marL="0" indent="685800">
              <a:lnSpc>
                <a:spcPct val="100000"/>
              </a:lnSpc>
              <a:spcBef>
                <a:spcPts val="0"/>
              </a:spcBef>
              <a:buSzTx/>
              <a:buFontTx/>
              <a:buNone/>
              <a:defRPr sz="2400"/>
            </a:pPr>
            <a:r>
              <a:t>&lt;y b="2"&gt;No&lt;/y&gt;</a:t>
            </a:r>
          </a:p>
          <a:p>
            <a:pPr lvl="2" marL="0" indent="457200">
              <a:lnSpc>
                <a:spcPct val="100000"/>
              </a:lnSpc>
              <a:spcBef>
                <a:spcPts val="0"/>
              </a:spcBef>
              <a:buSzTx/>
              <a:buFontTx/>
              <a:buNone/>
              <a:defRPr sz="2400"/>
            </a:pPr>
            <a:r>
              <a:t>&lt;/x&gt;</a:t>
            </a:r>
          </a:p>
          <a:p>
            <a:pPr lvl="2" marL="0" indent="457200">
              <a:lnSpc>
                <a:spcPct val="100000"/>
              </a:lnSpc>
              <a:spcBef>
                <a:spcPts val="0"/>
              </a:spcBef>
              <a:buSzTx/>
              <a:buFontTx/>
              <a:buNone/>
              <a:defRPr sz="2400"/>
            </a:pPr>
            <a:r>
              <a:t>&lt;x a="2" b="2"&gt;</a:t>
            </a:r>
          </a:p>
          <a:p>
            <a:pPr lvl="3" marL="0" indent="685800">
              <a:lnSpc>
                <a:spcPct val="100000"/>
              </a:lnSpc>
              <a:spcBef>
                <a:spcPts val="0"/>
              </a:spcBef>
              <a:buSzTx/>
              <a:buFontTx/>
              <a:buNone/>
              <a:defRPr sz="2400"/>
            </a:pPr>
            <a:r>
              <a:t>&lt;y b="2"&gt;No&lt;/y&gt;</a:t>
            </a:r>
          </a:p>
          <a:p>
            <a:pPr lvl="2" marL="0" indent="457200">
              <a:lnSpc>
                <a:spcPct val="100000"/>
              </a:lnSpc>
              <a:spcBef>
                <a:spcPts val="0"/>
              </a:spcBef>
              <a:buSzTx/>
              <a:buFontTx/>
              <a:buNone/>
              <a:defRPr sz="2400"/>
            </a:pPr>
            <a:r>
              <a:t>&lt;/x&gt;</a:t>
            </a:r>
          </a:p>
          <a:p>
            <a:pPr lvl="1" marL="0" indent="228600">
              <a:lnSpc>
                <a:spcPct val="100000"/>
              </a:lnSpc>
              <a:spcBef>
                <a:spcPts val="0"/>
              </a:spcBef>
              <a:buSzTx/>
              <a:buFontTx/>
              <a:buNone/>
              <a:defRPr sz="2400"/>
            </a:pPr>
            <a:r>
              <a:t>&lt;/r&gt;';</a:t>
            </a:r>
          </a:p>
        </p:txBody>
      </p:sp>
      <p:sp>
        <p:nvSpPr>
          <p:cNvPr id="40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01" name="SELECT…"/>
          <p:cNvSpPr txBox="1"/>
          <p:nvPr/>
        </p:nvSpPr>
        <p:spPr>
          <a:xfrm>
            <a:off x="6134100" y="1457042"/>
            <a:ext cx="5181600" cy="471992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defRPr sz="2400"/>
            </a:pPr>
            <a:r>
              <a:t>SELECT</a:t>
            </a:r>
          </a:p>
          <a:p>
            <a:pPr lvl="1" indent="228600">
              <a:defRPr sz="2400"/>
            </a:pPr>
            <a:r>
              <a:t>@x.value('</a:t>
            </a:r>
          </a:p>
          <a:p>
            <a:pPr lvl="1" indent="228600">
              <a:defRPr sz="2400"/>
            </a:pPr>
            <a:r>
              <a:t>'(/r/x[@a=1 and @b=2]/y)[1]',</a:t>
            </a:r>
          </a:p>
          <a:p>
            <a:pPr lvl="1" indent="228600">
              <a:defRPr sz="2400"/>
            </a:pPr>
            <a:r>
              <a:t>'varchar(50)');</a:t>
            </a:r>
          </a:p>
          <a:p>
            <a:pPr>
              <a:defRPr sz="2400"/>
            </a:pPr>
          </a:p>
          <a:p>
            <a:pPr>
              <a:defRPr sz="2400"/>
            </a:pPr>
            <a:r>
              <a:t>Result:</a:t>
            </a:r>
          </a:p>
          <a:p>
            <a:pPr lvl="1" indent="228600">
              <a:defRPr sz="2400"/>
            </a:pPr>
            <a:r>
              <a:t>PickMe!</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5" name="XML Feature: DTDs / Entities"/>
          <p:cNvSpPr txBox="1"/>
          <p:nvPr>
            <p:ph type="title"/>
          </p:nvPr>
        </p:nvSpPr>
        <p:spPr>
          <a:prstGeom prst="rect">
            <a:avLst/>
          </a:prstGeom>
        </p:spPr>
        <p:txBody>
          <a:bodyPr/>
          <a:lstStyle/>
          <a:p>
            <a:pPr/>
            <a:r>
              <a:t>XML Feature: DTDs / Entities</a:t>
            </a:r>
          </a:p>
        </p:txBody>
      </p:sp>
      <p:sp>
        <p:nvSpPr>
          <p:cNvPr id="406" name="SQL Server has “limited” DTD support.…"/>
          <p:cNvSpPr txBox="1"/>
          <p:nvPr>
            <p:ph type="body" idx="1"/>
          </p:nvPr>
        </p:nvSpPr>
        <p:spPr>
          <a:prstGeom prst="rect">
            <a:avLst/>
          </a:prstGeom>
        </p:spPr>
        <p:txBody>
          <a:bodyPr/>
          <a:lstStyle/>
          <a:p>
            <a:pPr/>
            <a:r>
              <a:t>SQL Server has “limited” DTD support.</a:t>
            </a:r>
          </a:p>
          <a:p>
            <a:pPr/>
            <a:r>
              <a:t>Provides Entity substitution.</a:t>
            </a:r>
          </a:p>
          <a:p>
            <a:pPr/>
            <a:r>
              <a:t>Provides default attribute values.</a:t>
            </a:r>
          </a:p>
          <a:p>
            <a:pPr/>
            <a:r>
              <a:t>Consumed by XML conversion. (One way trip.)</a:t>
            </a:r>
          </a:p>
          <a:p>
            <a:pPr/>
            <a:r>
              <a:t>Validation not supported by SQL Server.</a:t>
            </a:r>
          </a:p>
        </p:txBody>
      </p:sp>
      <p:sp>
        <p:nvSpPr>
          <p:cNvPr id="407"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9" name="XML Feature: DTDs / Entities"/>
          <p:cNvSpPr txBox="1"/>
          <p:nvPr>
            <p:ph type="title"/>
          </p:nvPr>
        </p:nvSpPr>
        <p:spPr>
          <a:prstGeom prst="rect">
            <a:avLst/>
          </a:prstGeom>
        </p:spPr>
        <p:txBody>
          <a:bodyPr/>
          <a:lstStyle>
            <a:lvl1pPr>
              <a:defRPr sz="3900"/>
            </a:lvl1pPr>
          </a:lstStyle>
          <a:p>
            <a:pPr/>
            <a:r>
              <a:t>XML Feature: DTDs / Entities</a:t>
            </a:r>
          </a:p>
        </p:txBody>
      </p:sp>
      <p:sp>
        <p:nvSpPr>
          <p:cNvPr id="410" name="T-SQL"/>
          <p:cNvSpPr txBox="1"/>
          <p:nvPr>
            <p:ph type="body" sz="quarter" idx="1"/>
          </p:nvPr>
        </p:nvSpPr>
        <p:spPr>
          <a:xfrm>
            <a:off x="839787" y="1035486"/>
            <a:ext cx="5157788" cy="605425"/>
          </a:xfrm>
          <a:prstGeom prst="rect">
            <a:avLst/>
          </a:prstGeom>
        </p:spPr>
        <p:txBody>
          <a:bodyPr/>
          <a:lstStyle/>
          <a:p>
            <a:pPr/>
            <a:r>
              <a:t>T-SQL</a:t>
            </a:r>
          </a:p>
        </p:txBody>
      </p:sp>
      <p:sp>
        <p:nvSpPr>
          <p:cNvPr id="411" name="SELECT CONVERT(xml, N'…"/>
          <p:cNvSpPr txBox="1"/>
          <p:nvPr/>
        </p:nvSpPr>
        <p:spPr>
          <a:xfrm>
            <a:off x="839787" y="1640911"/>
            <a:ext cx="5157788" cy="41275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72000"/>
              </a:lnSpc>
              <a:spcBef>
                <a:spcPts val="1000"/>
              </a:spcBef>
              <a:defRPr sz="2500">
                <a:latin typeface="Courier New"/>
                <a:ea typeface="Courier New"/>
                <a:cs typeface="Courier New"/>
                <a:sym typeface="Courier New"/>
              </a:defRPr>
            </a:pPr>
            <a:r>
              <a:t>SELECT CONVERT(xml, N'</a:t>
            </a:r>
          </a:p>
          <a:p>
            <a:pPr defTabSz="457200">
              <a:lnSpc>
                <a:spcPct val="72000"/>
              </a:lnSpc>
              <a:spcBef>
                <a:spcPts val="1000"/>
              </a:spcBef>
              <a:defRPr sz="2500">
                <a:latin typeface="Courier New"/>
                <a:ea typeface="Courier New"/>
                <a:cs typeface="Courier New"/>
                <a:sym typeface="Courier New"/>
              </a:defRPr>
            </a:pPr>
            <a:r>
              <a:t>&lt;!DOCTYPE </a:t>
            </a:r>
            <a:r>
              <a:rPr>
                <a:solidFill>
                  <a:srgbClr val="2E75B6"/>
                </a:solidFill>
              </a:rPr>
              <a:t>Test</a:t>
            </a:r>
            <a:r>
              <a:t> [</a:t>
            </a:r>
          </a:p>
          <a:p>
            <a:pPr defTabSz="457200">
              <a:lnSpc>
                <a:spcPct val="72000"/>
              </a:lnSpc>
              <a:spcBef>
                <a:spcPts val="1000"/>
              </a:spcBef>
              <a:defRPr sz="2500">
                <a:latin typeface="Courier New"/>
                <a:ea typeface="Courier New"/>
                <a:cs typeface="Courier New"/>
                <a:sym typeface="Courier New"/>
              </a:defRPr>
            </a:pPr>
            <a:r>
              <a:t>&lt;!ENTITY </a:t>
            </a:r>
            <a:r>
              <a:rPr>
                <a:solidFill>
                  <a:srgbClr val="7C7C7C"/>
                </a:solidFill>
              </a:rPr>
              <a:t>ReplaceMe </a:t>
            </a:r>
            <a:r>
              <a:t>"</a:t>
            </a:r>
            <a:r>
              <a:rPr>
                <a:solidFill>
                  <a:srgbClr val="548235"/>
                </a:solidFill>
              </a:rPr>
              <a:t>Replacement</a:t>
            </a:r>
            <a:r>
              <a:t>"&gt;</a:t>
            </a:r>
          </a:p>
          <a:p>
            <a:pPr defTabSz="457200">
              <a:lnSpc>
                <a:spcPct val="72000"/>
              </a:lnSpc>
              <a:spcBef>
                <a:spcPts val="1000"/>
              </a:spcBef>
              <a:defRPr sz="2500">
                <a:latin typeface="Courier New"/>
                <a:ea typeface="Courier New"/>
                <a:cs typeface="Courier New"/>
                <a:sym typeface="Courier New"/>
              </a:defRPr>
            </a:pPr>
            <a:r>
              <a:t>&lt;!ATTLIST </a:t>
            </a:r>
            <a:r>
              <a:rPr>
                <a:solidFill>
                  <a:srgbClr val="2E75B6"/>
                </a:solidFill>
              </a:rPr>
              <a:t>Test</a:t>
            </a:r>
            <a:r>
              <a:t> </a:t>
            </a:r>
            <a:r>
              <a:rPr>
                <a:solidFill>
                  <a:srgbClr val="C55A11"/>
                </a:solidFill>
              </a:rPr>
              <a:t>Attr </a:t>
            </a:r>
            <a:r>
              <a:t>CDATA "</a:t>
            </a:r>
            <a:r>
              <a:rPr>
                <a:solidFill>
                  <a:srgbClr val="BF9000"/>
                </a:solidFill>
              </a:rPr>
              <a:t>Default</a:t>
            </a:r>
            <a:r>
              <a:t>"&gt;]&gt;</a:t>
            </a:r>
          </a:p>
          <a:p>
            <a:pPr defTabSz="457200">
              <a:lnSpc>
                <a:spcPct val="72000"/>
              </a:lnSpc>
              <a:spcBef>
                <a:spcPts val="1000"/>
              </a:spcBef>
              <a:defRPr sz="2500">
                <a:latin typeface="Courier New"/>
                <a:ea typeface="Courier New"/>
                <a:cs typeface="Courier New"/>
                <a:sym typeface="Courier New"/>
              </a:defRPr>
            </a:pPr>
            <a:r>
              <a:t>&lt;</a:t>
            </a:r>
            <a:r>
              <a:rPr>
                <a:solidFill>
                  <a:srgbClr val="2E75B6"/>
                </a:solidFill>
              </a:rPr>
              <a:t>Test</a:t>
            </a:r>
            <a:r>
              <a:t>&gt;</a:t>
            </a:r>
          </a:p>
          <a:p>
            <a:pPr defTabSz="457200">
              <a:lnSpc>
                <a:spcPct val="72000"/>
              </a:lnSpc>
              <a:spcBef>
                <a:spcPts val="1000"/>
              </a:spcBef>
              <a:defRPr sz="2500">
                <a:latin typeface="Courier New"/>
                <a:ea typeface="Courier New"/>
                <a:cs typeface="Courier New"/>
                <a:sym typeface="Courier New"/>
              </a:defRPr>
            </a:pPr>
            <a:r>
              <a:t>	&amp;</a:t>
            </a:r>
            <a:r>
              <a:rPr>
                <a:solidFill>
                  <a:srgbClr val="7C7C7C"/>
                </a:solidFill>
              </a:rPr>
              <a:t>ReplaceMe</a:t>
            </a:r>
            <a:r>
              <a:t>;</a:t>
            </a:r>
          </a:p>
          <a:p>
            <a:pPr defTabSz="457200">
              <a:lnSpc>
                <a:spcPct val="72000"/>
              </a:lnSpc>
              <a:spcBef>
                <a:spcPts val="1000"/>
              </a:spcBef>
              <a:defRPr sz="2500">
                <a:latin typeface="Courier New"/>
                <a:ea typeface="Courier New"/>
                <a:cs typeface="Courier New"/>
                <a:sym typeface="Courier New"/>
              </a:defRPr>
            </a:pPr>
            <a:r>
              <a:t>	&amp;</a:t>
            </a:r>
            <a:r>
              <a:rPr>
                <a:solidFill>
                  <a:srgbClr val="7C7C7C"/>
                </a:solidFill>
              </a:rPr>
              <a:t>ReplaceMe</a:t>
            </a:r>
            <a:r>
              <a:t>;</a:t>
            </a:r>
          </a:p>
          <a:p>
            <a:pPr defTabSz="457200">
              <a:lnSpc>
                <a:spcPct val="72000"/>
              </a:lnSpc>
              <a:spcBef>
                <a:spcPts val="1000"/>
              </a:spcBef>
              <a:defRPr sz="2500">
                <a:latin typeface="Courier New"/>
                <a:ea typeface="Courier New"/>
                <a:cs typeface="Courier New"/>
                <a:sym typeface="Courier New"/>
              </a:defRPr>
            </a:pPr>
            <a:r>
              <a:t>&lt;/</a:t>
            </a:r>
            <a:r>
              <a:rPr>
                <a:solidFill>
                  <a:srgbClr val="2E75B6"/>
                </a:solidFill>
              </a:rPr>
              <a:t>Test</a:t>
            </a:r>
            <a:r>
              <a:t>&gt;</a:t>
            </a:r>
          </a:p>
          <a:p>
            <a:pPr defTabSz="457200">
              <a:lnSpc>
                <a:spcPct val="72000"/>
              </a:lnSpc>
              <a:spcBef>
                <a:spcPts val="1000"/>
              </a:spcBef>
              <a:defRPr sz="2500">
                <a:latin typeface="Courier New"/>
                <a:ea typeface="Courier New"/>
                <a:cs typeface="Courier New"/>
                <a:sym typeface="Courier New"/>
              </a:defRPr>
            </a:pPr>
            <a:r>
              <a:t>',2);</a:t>
            </a:r>
          </a:p>
        </p:txBody>
      </p:sp>
      <p:sp>
        <p:nvSpPr>
          <p:cNvPr id="412" name="Result"/>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Result</a:t>
            </a:r>
          </a:p>
        </p:txBody>
      </p:sp>
      <p:sp>
        <p:nvSpPr>
          <p:cNvPr id="413" name="&lt;Test Attr=&quot;Default&quot;&gt;…"/>
          <p:cNvSpPr txBox="1"/>
          <p:nvPr/>
        </p:nvSpPr>
        <p:spPr>
          <a:xfrm>
            <a:off x="6172200" y="1640911"/>
            <a:ext cx="5183188" cy="192913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Test</a:t>
            </a:r>
            <a:r>
              <a:t> </a:t>
            </a:r>
            <a:r>
              <a:rPr>
                <a:solidFill>
                  <a:srgbClr val="C55A11"/>
                </a:solidFill>
              </a:rPr>
              <a:t>Attr</a:t>
            </a:r>
            <a:r>
              <a:t>="</a:t>
            </a:r>
            <a:r>
              <a:rPr>
                <a:solidFill>
                  <a:srgbClr val="BF9000"/>
                </a:solidFill>
              </a:rPr>
              <a:t>Default</a:t>
            </a:r>
            <a:r>
              <a:t>"&gt;</a:t>
            </a:r>
          </a:p>
          <a:p>
            <a:pPr defTabSz="457200">
              <a:lnSpc>
                <a:spcPct val="90000"/>
              </a:lnSpc>
              <a:spcBef>
                <a:spcPts val="1000"/>
              </a:spcBef>
              <a:defRPr sz="2800">
                <a:latin typeface="Courier New"/>
                <a:ea typeface="Courier New"/>
                <a:cs typeface="Courier New"/>
                <a:sym typeface="Courier New"/>
              </a:defRPr>
            </a:pPr>
            <a:r>
              <a:t>	</a:t>
            </a:r>
            <a:r>
              <a:rPr>
                <a:solidFill>
                  <a:srgbClr val="548235"/>
                </a:solidFill>
              </a:rPr>
              <a:t>Replacement</a:t>
            </a:r>
          </a:p>
          <a:p>
            <a:pPr defTabSz="457200">
              <a:lnSpc>
                <a:spcPct val="90000"/>
              </a:lnSpc>
              <a:spcBef>
                <a:spcPts val="1000"/>
              </a:spcBef>
              <a:defRPr sz="2800">
                <a:latin typeface="Courier New"/>
                <a:ea typeface="Courier New"/>
                <a:cs typeface="Courier New"/>
                <a:sym typeface="Courier New"/>
              </a:defRPr>
            </a:pPr>
            <a:r>
              <a:t>	</a:t>
            </a:r>
            <a:r>
              <a:rPr>
                <a:solidFill>
                  <a:srgbClr val="548235"/>
                </a:solidFill>
              </a:rPr>
              <a:t>Replacement</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Test</a:t>
            </a:r>
            <a:r>
              <a:t>&gt;</a:t>
            </a:r>
          </a:p>
        </p:txBody>
      </p:sp>
      <p:sp>
        <p:nvSpPr>
          <p:cNvPr id="414"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8" name="XML Feature: Schema"/>
          <p:cNvSpPr txBox="1"/>
          <p:nvPr>
            <p:ph type="title"/>
          </p:nvPr>
        </p:nvSpPr>
        <p:spPr>
          <a:prstGeom prst="rect">
            <a:avLst/>
          </a:prstGeom>
        </p:spPr>
        <p:txBody>
          <a:bodyPr/>
          <a:lstStyle/>
          <a:p>
            <a:pPr/>
            <a:r>
              <a:t>XML Feature: Schema</a:t>
            </a:r>
          </a:p>
        </p:txBody>
      </p:sp>
      <p:sp>
        <p:nvSpPr>
          <p:cNvPr id="419" name="Provides data validation.…"/>
          <p:cNvSpPr txBox="1"/>
          <p:nvPr>
            <p:ph type="body" idx="1"/>
          </p:nvPr>
        </p:nvSpPr>
        <p:spPr>
          <a:prstGeom prst="rect">
            <a:avLst/>
          </a:prstGeom>
        </p:spPr>
        <p:txBody>
          <a:bodyPr/>
          <a:lstStyle/>
          <a:p>
            <a:pPr/>
            <a:r>
              <a:t>Provides data validation.</a:t>
            </a:r>
          </a:p>
          <a:p>
            <a:pPr/>
            <a:r>
              <a:t>Provides structure validation.</a:t>
            </a:r>
          </a:p>
          <a:p>
            <a:pPr/>
            <a:r>
              <a:t>Creates “typed” XML.</a:t>
            </a:r>
          </a:p>
          <a:p>
            <a:pPr lvl="1" marL="685800" indent="-228600">
              <a:spcBef>
                <a:spcPts val="500"/>
              </a:spcBef>
              <a:defRPr sz="2400"/>
            </a:pPr>
            <a:r>
              <a:t>More efficient storage.</a:t>
            </a:r>
          </a:p>
          <a:p>
            <a:pPr lvl="1" marL="685800" indent="-228600">
              <a:spcBef>
                <a:spcPts val="500"/>
              </a:spcBef>
              <a:defRPr sz="2400"/>
            </a:pPr>
            <a:r>
              <a:t>Allows XML indexes.</a:t>
            </a:r>
          </a:p>
          <a:p>
            <a:pPr/>
            <a:r>
              <a:t>Does not allow entity creation / substitution.</a:t>
            </a:r>
          </a:p>
          <a:p>
            <a:pPr/>
            <a:r>
              <a:t>Schema collection must be created in advance of use.</a:t>
            </a:r>
          </a:p>
        </p:txBody>
      </p:sp>
      <p:sp>
        <p:nvSpPr>
          <p:cNvPr id="420"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4" name="XML Feature: Schema"/>
          <p:cNvSpPr txBox="1"/>
          <p:nvPr>
            <p:ph type="title"/>
          </p:nvPr>
        </p:nvSpPr>
        <p:spPr>
          <a:prstGeom prst="rect">
            <a:avLst/>
          </a:prstGeom>
        </p:spPr>
        <p:txBody>
          <a:bodyPr/>
          <a:lstStyle>
            <a:lvl1pPr>
              <a:defRPr sz="3900"/>
            </a:lvl1pPr>
          </a:lstStyle>
          <a:p>
            <a:pPr/>
            <a:r>
              <a:t>XML Feature: Schema</a:t>
            </a:r>
          </a:p>
        </p:txBody>
      </p:sp>
      <p:sp>
        <p:nvSpPr>
          <p:cNvPr id="425" name="T-SQL"/>
          <p:cNvSpPr txBox="1"/>
          <p:nvPr>
            <p:ph type="body" sz="quarter" idx="1"/>
          </p:nvPr>
        </p:nvSpPr>
        <p:spPr>
          <a:xfrm>
            <a:off x="839787" y="1035486"/>
            <a:ext cx="5157788" cy="605425"/>
          </a:xfrm>
          <a:prstGeom prst="rect">
            <a:avLst/>
          </a:prstGeom>
        </p:spPr>
        <p:txBody>
          <a:bodyPr/>
          <a:lstStyle/>
          <a:p>
            <a:pPr/>
            <a:r>
              <a:t>T-SQL</a:t>
            </a:r>
          </a:p>
        </p:txBody>
      </p:sp>
      <p:sp>
        <p:nvSpPr>
          <p:cNvPr id="426" name="CREATE XML SCHEMA COLLECTION TestSchema AS…"/>
          <p:cNvSpPr txBox="1"/>
          <p:nvPr/>
        </p:nvSpPr>
        <p:spPr>
          <a:xfrm>
            <a:off x="839787" y="1640911"/>
            <a:ext cx="5157788" cy="400659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72000"/>
              </a:lnSpc>
              <a:spcBef>
                <a:spcPts val="1000"/>
              </a:spcBef>
              <a:defRPr sz="2100">
                <a:latin typeface="Courier New"/>
                <a:ea typeface="Courier New"/>
                <a:cs typeface="Courier New"/>
                <a:sym typeface="Courier New"/>
              </a:defRPr>
            </a:pPr>
            <a:r>
              <a:t>CREATE XML SCHEMA COLLECTION </a:t>
            </a:r>
            <a:r>
              <a:rPr>
                <a:solidFill>
                  <a:srgbClr val="BF9000"/>
                </a:solidFill>
              </a:rPr>
              <a:t>TestSchema </a:t>
            </a:r>
            <a:r>
              <a:t>AS  </a:t>
            </a:r>
          </a:p>
          <a:p>
            <a:pPr defTabSz="457200">
              <a:lnSpc>
                <a:spcPct val="72000"/>
              </a:lnSpc>
              <a:spcBef>
                <a:spcPts val="1000"/>
              </a:spcBef>
              <a:defRPr sz="2100">
                <a:latin typeface="Courier New"/>
                <a:ea typeface="Courier New"/>
                <a:cs typeface="Courier New"/>
                <a:sym typeface="Courier New"/>
              </a:defRPr>
            </a:pPr>
            <a:r>
              <a:t>N'&lt;schema xmlns="http://www.w3.org/2001/XMLSchema"&gt;</a:t>
            </a:r>
          </a:p>
          <a:p>
            <a:pPr defTabSz="457200">
              <a:lnSpc>
                <a:spcPct val="72000"/>
              </a:lnSpc>
              <a:spcBef>
                <a:spcPts val="1000"/>
              </a:spcBef>
              <a:defRPr b="1" sz="2100">
                <a:latin typeface="Courier New"/>
                <a:ea typeface="Courier New"/>
                <a:cs typeface="Courier New"/>
                <a:sym typeface="Courier New"/>
              </a:defRPr>
            </a:pPr>
            <a:r>
              <a:t>&lt;element name="</a:t>
            </a:r>
            <a:r>
              <a:rPr>
                <a:solidFill>
                  <a:srgbClr val="2E75B6"/>
                </a:solidFill>
              </a:rPr>
              <a:t>Test</a:t>
            </a:r>
            <a:r>
              <a:t>" type="integer" /&gt;</a:t>
            </a:r>
          </a:p>
          <a:p>
            <a:pPr defTabSz="457200">
              <a:lnSpc>
                <a:spcPct val="72000"/>
              </a:lnSpc>
              <a:spcBef>
                <a:spcPts val="1000"/>
              </a:spcBef>
              <a:defRPr sz="2100">
                <a:latin typeface="Courier New"/>
                <a:ea typeface="Courier New"/>
                <a:cs typeface="Courier New"/>
                <a:sym typeface="Courier New"/>
              </a:defRPr>
            </a:pPr>
            <a:r>
              <a:t>&lt;/schema&gt;';</a:t>
            </a:r>
          </a:p>
          <a:p>
            <a:pPr defTabSz="457200">
              <a:lnSpc>
                <a:spcPct val="72000"/>
              </a:lnSpc>
              <a:spcBef>
                <a:spcPts val="1000"/>
              </a:spcBef>
              <a:defRPr sz="2100">
                <a:latin typeface="Courier New"/>
                <a:ea typeface="Courier New"/>
                <a:cs typeface="Courier New"/>
                <a:sym typeface="Courier New"/>
              </a:defRPr>
            </a:pPr>
            <a:r>
              <a:t>GO</a:t>
            </a:r>
          </a:p>
          <a:p>
            <a:pPr defTabSz="457200">
              <a:lnSpc>
                <a:spcPct val="72000"/>
              </a:lnSpc>
              <a:spcBef>
                <a:spcPts val="1000"/>
              </a:spcBef>
              <a:defRPr sz="2100">
                <a:latin typeface="Courier New"/>
                <a:ea typeface="Courier New"/>
                <a:cs typeface="Courier New"/>
                <a:sym typeface="Courier New"/>
              </a:defRPr>
            </a:pPr>
            <a:r>
              <a:t>SELECT CONVERT(xml (</a:t>
            </a:r>
            <a:r>
              <a:rPr>
                <a:solidFill>
                  <a:srgbClr val="BF9000"/>
                </a:solidFill>
              </a:rPr>
              <a:t>TestSchema</a:t>
            </a:r>
            <a:r>
              <a:t>), N'</a:t>
            </a:r>
            <a:r>
              <a:rPr b="1"/>
              <a:t>&lt;</a:t>
            </a:r>
            <a:r>
              <a:rPr b="1">
                <a:solidFill>
                  <a:srgbClr val="2E75B6"/>
                </a:solidFill>
              </a:rPr>
              <a:t>Test</a:t>
            </a:r>
            <a:r>
              <a:rPr b="1"/>
              <a:t>&gt;</a:t>
            </a:r>
            <a:r>
              <a:rPr b="1">
                <a:solidFill>
                  <a:srgbClr val="548235"/>
                </a:solidFill>
              </a:rPr>
              <a:t>a</a:t>
            </a:r>
            <a:r>
              <a:rPr b="1"/>
              <a:t>&lt;/</a:t>
            </a:r>
            <a:r>
              <a:rPr b="1">
                <a:solidFill>
                  <a:srgbClr val="2E75B6"/>
                </a:solidFill>
              </a:rPr>
              <a:t>Test</a:t>
            </a:r>
            <a:r>
              <a:rPr b="1"/>
              <a:t>&gt;</a:t>
            </a:r>
            <a:r>
              <a:t>');</a:t>
            </a:r>
          </a:p>
          <a:p>
            <a:pPr defTabSz="457200">
              <a:lnSpc>
                <a:spcPct val="72000"/>
              </a:lnSpc>
              <a:spcBef>
                <a:spcPts val="1000"/>
              </a:spcBef>
              <a:defRPr sz="2100">
                <a:latin typeface="Courier New"/>
                <a:ea typeface="Courier New"/>
                <a:cs typeface="Courier New"/>
                <a:sym typeface="Courier New"/>
              </a:defRPr>
            </a:pPr>
            <a:r>
              <a:t>GO</a:t>
            </a:r>
          </a:p>
          <a:p>
            <a:pPr defTabSz="457200">
              <a:lnSpc>
                <a:spcPct val="72000"/>
              </a:lnSpc>
              <a:spcBef>
                <a:spcPts val="1000"/>
              </a:spcBef>
              <a:defRPr sz="2100">
                <a:latin typeface="Courier New"/>
                <a:ea typeface="Courier New"/>
                <a:cs typeface="Courier New"/>
                <a:sym typeface="Courier New"/>
              </a:defRPr>
            </a:pPr>
            <a:r>
              <a:t>DROP XML SCHEMA COLLECTION </a:t>
            </a:r>
            <a:r>
              <a:rPr>
                <a:solidFill>
                  <a:srgbClr val="BF9000"/>
                </a:solidFill>
              </a:rPr>
              <a:t>TestSchema</a:t>
            </a:r>
            <a:r>
              <a:t>;</a:t>
            </a:r>
          </a:p>
        </p:txBody>
      </p:sp>
      <p:sp>
        <p:nvSpPr>
          <p:cNvPr id="427" name="Result"/>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Result</a:t>
            </a:r>
          </a:p>
        </p:txBody>
      </p:sp>
      <p:sp>
        <p:nvSpPr>
          <p:cNvPr id="428" name="Msg 6926, Level 16, State 1, Line 6…"/>
          <p:cNvSpPr txBox="1"/>
          <p:nvPr/>
        </p:nvSpPr>
        <p:spPr>
          <a:xfrm>
            <a:off x="6172200" y="1640911"/>
            <a:ext cx="5183188" cy="202946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solidFill>
                  <a:srgbClr val="FF0000"/>
                </a:solidFill>
                <a:latin typeface="Courier New"/>
                <a:ea typeface="Courier New"/>
                <a:cs typeface="Courier New"/>
                <a:sym typeface="Courier New"/>
              </a:defRPr>
            </a:pPr>
            <a:r>
              <a:t>Msg 6926, Level 16, State 1, Line 6</a:t>
            </a:r>
          </a:p>
          <a:p>
            <a:pPr defTabSz="457200">
              <a:lnSpc>
                <a:spcPct val="90000"/>
              </a:lnSpc>
              <a:spcBef>
                <a:spcPts val="1000"/>
              </a:spcBef>
              <a:defRPr sz="2800">
                <a:solidFill>
                  <a:srgbClr val="FF0000"/>
                </a:solidFill>
                <a:latin typeface="Courier New"/>
                <a:ea typeface="Courier New"/>
                <a:cs typeface="Courier New"/>
                <a:sym typeface="Courier New"/>
              </a:defRPr>
            </a:pPr>
            <a:r>
              <a:t>XML Validation: Invalid simple type value: 'a'. Location: /*:Test[1]</a:t>
            </a:r>
          </a:p>
        </p:txBody>
      </p:sp>
      <p:sp>
        <p:nvSpPr>
          <p:cNvPr id="429"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3" name="Counterpoint - JSON “Validation”"/>
          <p:cNvSpPr txBox="1"/>
          <p:nvPr>
            <p:ph type="title"/>
          </p:nvPr>
        </p:nvSpPr>
        <p:spPr>
          <a:prstGeom prst="rect">
            <a:avLst/>
          </a:prstGeom>
        </p:spPr>
        <p:txBody>
          <a:bodyPr/>
          <a:lstStyle>
            <a:lvl1pPr>
              <a:defRPr sz="3900"/>
            </a:lvl1pPr>
          </a:lstStyle>
          <a:p>
            <a:pPr/>
            <a:r>
              <a:t>Counterpoint - JSON “Validation”</a:t>
            </a:r>
          </a:p>
        </p:txBody>
      </p:sp>
      <p:sp>
        <p:nvSpPr>
          <p:cNvPr id="434" name="T-SQL"/>
          <p:cNvSpPr txBox="1"/>
          <p:nvPr>
            <p:ph type="body" sz="quarter" idx="1"/>
          </p:nvPr>
        </p:nvSpPr>
        <p:spPr>
          <a:xfrm>
            <a:off x="839787" y="1035486"/>
            <a:ext cx="5157788" cy="605425"/>
          </a:xfrm>
          <a:prstGeom prst="rect">
            <a:avLst/>
          </a:prstGeom>
        </p:spPr>
        <p:txBody>
          <a:bodyPr/>
          <a:lstStyle/>
          <a:p>
            <a:pPr/>
            <a:r>
              <a:t>T-SQL</a:t>
            </a:r>
          </a:p>
        </p:txBody>
      </p:sp>
      <p:sp>
        <p:nvSpPr>
          <p:cNvPr id="435" name="SELECT * FROM OPENJSON('{&quot;a&quot;:test}');"/>
          <p:cNvSpPr txBox="1"/>
          <p:nvPr/>
        </p:nvSpPr>
        <p:spPr>
          <a:xfrm>
            <a:off x="839787" y="1640911"/>
            <a:ext cx="5157788" cy="83947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r>
              <a:t>SELECT * FROM OPENJSON('{"</a:t>
            </a:r>
            <a:r>
              <a:rPr>
                <a:solidFill>
                  <a:srgbClr val="2E75B6"/>
                </a:solidFill>
              </a:rPr>
              <a:t>a</a:t>
            </a:r>
            <a:r>
              <a:t>":</a:t>
            </a:r>
            <a:r>
              <a:rPr>
                <a:solidFill>
                  <a:srgbClr val="548235"/>
                </a:solidFill>
              </a:rPr>
              <a:t>test</a:t>
            </a:r>
            <a:r>
              <a:t>}');</a:t>
            </a:r>
          </a:p>
        </p:txBody>
      </p:sp>
      <p:sp>
        <p:nvSpPr>
          <p:cNvPr id="436" name="Result"/>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Result</a:t>
            </a:r>
          </a:p>
        </p:txBody>
      </p:sp>
      <p:sp>
        <p:nvSpPr>
          <p:cNvPr id="437" name="Msg 13609, Level 16, State 4, Line 1…"/>
          <p:cNvSpPr txBox="1"/>
          <p:nvPr/>
        </p:nvSpPr>
        <p:spPr>
          <a:xfrm>
            <a:off x="6172200" y="1640911"/>
            <a:ext cx="5183188" cy="273812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solidFill>
                  <a:srgbClr val="FF0000"/>
                </a:solidFill>
                <a:latin typeface="Courier New"/>
                <a:ea typeface="Courier New"/>
                <a:cs typeface="Courier New"/>
                <a:sym typeface="Courier New"/>
              </a:defRPr>
            </a:pPr>
            <a:r>
              <a:t>Msg 13609, Level 16, State 4, Line 1</a:t>
            </a:r>
          </a:p>
          <a:p>
            <a:pPr defTabSz="457200">
              <a:lnSpc>
                <a:spcPct val="90000"/>
              </a:lnSpc>
              <a:spcBef>
                <a:spcPts val="1000"/>
              </a:spcBef>
              <a:defRPr sz="2800">
                <a:solidFill>
                  <a:srgbClr val="FF0000"/>
                </a:solidFill>
                <a:latin typeface="Courier New"/>
                <a:ea typeface="Courier New"/>
                <a:cs typeface="Courier New"/>
                <a:sym typeface="Courier New"/>
              </a:defRPr>
            </a:pPr>
            <a:r>
              <a:t>JSON text is not properly formatted. Unexpected character 't' is found at position 5.</a:t>
            </a:r>
          </a:p>
        </p:txBody>
      </p:sp>
      <p:sp>
        <p:nvSpPr>
          <p:cNvPr id="438"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2" name="XML Feature - Namespaces"/>
          <p:cNvSpPr txBox="1"/>
          <p:nvPr>
            <p:ph type="title"/>
          </p:nvPr>
        </p:nvSpPr>
        <p:spPr>
          <a:prstGeom prst="rect">
            <a:avLst/>
          </a:prstGeom>
        </p:spPr>
        <p:txBody>
          <a:bodyPr/>
          <a:lstStyle/>
          <a:p>
            <a:pPr/>
            <a:r>
              <a:t>XML Feature - Namespaces</a:t>
            </a:r>
          </a:p>
        </p:txBody>
      </p:sp>
      <p:sp>
        <p:nvSpPr>
          <p:cNvPr id="443" name="Allows disambiguation of element names.…"/>
          <p:cNvSpPr txBox="1"/>
          <p:nvPr>
            <p:ph type="body" idx="1"/>
          </p:nvPr>
        </p:nvSpPr>
        <p:spPr>
          <a:prstGeom prst="rect">
            <a:avLst/>
          </a:prstGeom>
        </p:spPr>
        <p:txBody>
          <a:bodyPr/>
          <a:lstStyle/>
          <a:p>
            <a:pPr/>
            <a:r>
              <a:t>Allows disambiguation of element names.</a:t>
            </a:r>
          </a:p>
          <a:p>
            <a:pPr/>
            <a:r>
              <a:t>Makes for very ugly XML.</a:t>
            </a:r>
          </a:p>
          <a:p>
            <a:pPr/>
            <a:r>
              <a:t>Namespace requires “prefix” and “namespace identifier”.</a:t>
            </a:r>
          </a:p>
          <a:p>
            <a:pPr lvl="1" marL="685800" indent="-228600">
              <a:spcBef>
                <a:spcPts val="500"/>
              </a:spcBef>
              <a:defRPr sz="2400"/>
            </a:pPr>
            <a:r>
              <a:t>“Prefix” is shorthand way to reference in XML elements.</a:t>
            </a:r>
          </a:p>
          <a:p>
            <a:pPr lvl="1" marL="685800" indent="-228600">
              <a:spcBef>
                <a:spcPts val="500"/>
              </a:spcBef>
              <a:defRPr sz="2400"/>
            </a:pPr>
            <a:r>
              <a:t>“Namespace identifier” must be a URL or URN.</a:t>
            </a:r>
          </a:p>
          <a:p>
            <a:pPr lvl="2" marL="1143000" indent="-228600">
              <a:spcBef>
                <a:spcPts val="500"/>
              </a:spcBef>
              <a:defRPr sz="2000"/>
            </a:pPr>
            <a:r>
              <a:t>URLs were chosen with the idea that you would buy the domain to guarantee you owned that “space”.</a:t>
            </a:r>
          </a:p>
          <a:p>
            <a:pPr lvl="2" marL="1143000" indent="-228600">
              <a:spcBef>
                <a:spcPts val="500"/>
              </a:spcBef>
              <a:defRPr sz="2000"/>
            </a:pPr>
            <a:r>
              <a:t>But these don’t have to be actual, Internet accessible locations.</a:t>
            </a:r>
          </a:p>
          <a:p>
            <a:pPr lvl="2" marL="1143000" indent="-228600">
              <a:spcBef>
                <a:spcPts val="500"/>
              </a:spcBef>
              <a:defRPr sz="2000"/>
            </a:pPr>
            <a:r>
              <a:t>SQL Server does not navigate to the URLs.</a:t>
            </a:r>
          </a:p>
          <a:p>
            <a:pPr/>
            <a:r>
              <a:t>Requires special handling and syntax in T-SQL.</a:t>
            </a:r>
          </a:p>
        </p:txBody>
      </p:sp>
      <p:sp>
        <p:nvSpPr>
          <p:cNvPr id="444"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8" name="XML Feature – Namespaces"/>
          <p:cNvSpPr txBox="1"/>
          <p:nvPr>
            <p:ph type="title"/>
          </p:nvPr>
        </p:nvSpPr>
        <p:spPr>
          <a:prstGeom prst="rect">
            <a:avLst/>
          </a:prstGeom>
        </p:spPr>
        <p:txBody>
          <a:bodyPr/>
          <a:lstStyle>
            <a:lvl1pPr>
              <a:defRPr sz="3900"/>
            </a:lvl1pPr>
          </a:lstStyle>
          <a:p>
            <a:pPr/>
            <a:r>
              <a:t>XML Feature – Namespaces</a:t>
            </a:r>
          </a:p>
        </p:txBody>
      </p:sp>
      <p:sp>
        <p:nvSpPr>
          <p:cNvPr id="449" name="T-SQL"/>
          <p:cNvSpPr txBox="1"/>
          <p:nvPr>
            <p:ph type="body" sz="quarter" idx="1"/>
          </p:nvPr>
        </p:nvSpPr>
        <p:spPr>
          <a:xfrm>
            <a:off x="839787" y="1035486"/>
            <a:ext cx="5157788" cy="605425"/>
          </a:xfrm>
          <a:prstGeom prst="rect">
            <a:avLst/>
          </a:prstGeom>
        </p:spPr>
        <p:txBody>
          <a:bodyPr/>
          <a:lstStyle/>
          <a:p>
            <a:pPr/>
            <a:r>
              <a:t>T-SQL</a:t>
            </a:r>
          </a:p>
        </p:txBody>
      </p:sp>
      <p:sp>
        <p:nvSpPr>
          <p:cNvPr id="450" name="DECLARE @x xml = N'…"/>
          <p:cNvSpPr txBox="1"/>
          <p:nvPr/>
        </p:nvSpPr>
        <p:spPr>
          <a:xfrm>
            <a:off x="839787" y="1640911"/>
            <a:ext cx="5157788" cy="360045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r>
              <a:t>DECLARE @x xml = N'</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a:x</a:t>
            </a:r>
            <a:r>
              <a:t> xmlns:a="example.com"&gt;</a:t>
            </a:r>
          </a:p>
          <a:p>
            <a:pPr defTabSz="457200">
              <a:lnSpc>
                <a:spcPct val="90000"/>
              </a:lnSpc>
              <a:spcBef>
                <a:spcPts val="1000"/>
              </a:spcBef>
              <a:defRPr sz="2800">
                <a:latin typeface="Courier New"/>
                <a:ea typeface="Courier New"/>
                <a:cs typeface="Courier New"/>
                <a:sym typeface="Courier New"/>
              </a:defRPr>
            </a:pPr>
            <a:r>
              <a:t>Test</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a:x</a:t>
            </a:r>
            <a:r>
              <a:t>&gt;';</a:t>
            </a:r>
          </a:p>
          <a:p>
            <a:pPr defTabSz="457200">
              <a:lnSpc>
                <a:spcPct val="90000"/>
              </a:lnSpc>
              <a:spcBef>
                <a:spcPts val="1000"/>
              </a:spcBef>
              <a:defRPr sz="2800">
                <a:latin typeface="Courier New"/>
                <a:ea typeface="Courier New"/>
                <a:cs typeface="Courier New"/>
                <a:sym typeface="Courier New"/>
              </a:defRPr>
            </a:pPr>
            <a:r>
              <a:t>SELECT</a:t>
            </a:r>
          </a:p>
          <a:p>
            <a:pPr defTabSz="457200">
              <a:lnSpc>
                <a:spcPct val="90000"/>
              </a:lnSpc>
              <a:spcBef>
                <a:spcPts val="1000"/>
              </a:spcBef>
              <a:defRPr sz="2800">
                <a:latin typeface="Courier New"/>
                <a:ea typeface="Courier New"/>
                <a:cs typeface="Courier New"/>
                <a:sym typeface="Courier New"/>
              </a:defRPr>
            </a:pPr>
            <a:r>
              <a:t>	@x.value('(/</a:t>
            </a:r>
            <a:r>
              <a:rPr>
                <a:solidFill>
                  <a:srgbClr val="2E75B6"/>
                </a:solidFill>
              </a:rPr>
              <a:t>a:x</a:t>
            </a:r>
            <a:r>
              <a:t>)[1]','varchar(50)');</a:t>
            </a:r>
          </a:p>
        </p:txBody>
      </p:sp>
      <p:sp>
        <p:nvSpPr>
          <p:cNvPr id="451" name="Results"/>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Results</a:t>
            </a:r>
          </a:p>
        </p:txBody>
      </p:sp>
      <p:sp>
        <p:nvSpPr>
          <p:cNvPr id="452" name="Msg 2229, Level 16, State 1, Line 3…"/>
          <p:cNvSpPr txBox="1"/>
          <p:nvPr/>
        </p:nvSpPr>
        <p:spPr>
          <a:xfrm>
            <a:off x="6172200" y="1640911"/>
            <a:ext cx="5183188" cy="202946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solidFill>
                  <a:srgbClr val="FF0000"/>
                </a:solidFill>
                <a:latin typeface="Courier New"/>
                <a:ea typeface="Courier New"/>
                <a:cs typeface="Courier New"/>
                <a:sym typeface="Courier New"/>
              </a:defRPr>
            </a:pPr>
            <a:r>
              <a:t>Msg 2229, Level 16, State 1, Line 3</a:t>
            </a:r>
          </a:p>
          <a:p>
            <a:pPr defTabSz="457200">
              <a:lnSpc>
                <a:spcPct val="90000"/>
              </a:lnSpc>
              <a:spcBef>
                <a:spcPts val="1000"/>
              </a:spcBef>
              <a:defRPr sz="2800">
                <a:solidFill>
                  <a:srgbClr val="FF0000"/>
                </a:solidFill>
                <a:latin typeface="Courier New"/>
                <a:ea typeface="Courier New"/>
                <a:cs typeface="Courier New"/>
                <a:sym typeface="Courier New"/>
              </a:defRPr>
            </a:pPr>
            <a:r>
              <a:t>XQuery [value()]: The name "a" does not denote a namespace.</a:t>
            </a:r>
          </a:p>
        </p:txBody>
      </p:sp>
      <p:sp>
        <p:nvSpPr>
          <p:cNvPr id="453"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SQL Community - PASS Local"/>
          <p:cNvSpPr txBox="1"/>
          <p:nvPr>
            <p:ph type="title"/>
          </p:nvPr>
        </p:nvSpPr>
        <p:spPr>
          <a:xfrm>
            <a:off x="838200" y="365125"/>
            <a:ext cx="10515600" cy="912530"/>
          </a:xfrm>
          <a:prstGeom prst="rect">
            <a:avLst/>
          </a:prstGeom>
        </p:spPr>
        <p:txBody>
          <a:bodyPr/>
          <a:lstStyle/>
          <a:p>
            <a:pPr/>
            <a:r>
              <a:t>SQL Community - PASS Local</a:t>
            </a:r>
          </a:p>
        </p:txBody>
      </p:sp>
      <p:sp>
        <p:nvSpPr>
          <p:cNvPr id="157" name="Slide Number"/>
          <p:cNvSpPr txBox="1"/>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8" name="Minnesota…"/>
          <p:cNvSpPr txBox="1"/>
          <p:nvPr/>
        </p:nvSpPr>
        <p:spPr>
          <a:xfrm>
            <a:off x="838200" y="1460500"/>
            <a:ext cx="5181600" cy="4751412"/>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a:lnSpc>
                <a:spcPct val="81000"/>
              </a:lnSpc>
              <a:spcBef>
                <a:spcPts val="1000"/>
              </a:spcBef>
              <a:buSzPct val="100000"/>
              <a:buFont typeface="Arial"/>
              <a:buChar char="•"/>
              <a:defRPr sz="2500"/>
            </a:pPr>
            <a:r>
              <a:t>Minnesota</a:t>
            </a:r>
          </a:p>
          <a:p>
            <a:pPr lvl="1" marL="685800" indent="-228600">
              <a:lnSpc>
                <a:spcPct val="81000"/>
              </a:lnSpc>
              <a:spcBef>
                <a:spcPts val="500"/>
              </a:spcBef>
              <a:buSzPct val="100000"/>
              <a:buFont typeface="Arial"/>
              <a:buChar char="•"/>
              <a:defRPr sz="2500"/>
            </a:pPr>
            <a:r>
              <a:rPr b="1"/>
              <a:t>PASSMN</a:t>
            </a:r>
            <a:r>
              <a:t> – Twin Cities</a:t>
            </a:r>
          </a:p>
          <a:p>
            <a:pPr lvl="2" marL="1143000" indent="-228600">
              <a:lnSpc>
                <a:spcPct val="81000"/>
              </a:lnSpc>
              <a:spcBef>
                <a:spcPts val="500"/>
              </a:spcBef>
              <a:buSzPct val="100000"/>
              <a:buFont typeface="Arial"/>
              <a:buChar char="•"/>
              <a:defRPr sz="2500"/>
            </a:pPr>
            <a:r>
              <a:t>@PASSMN</a:t>
            </a:r>
          </a:p>
          <a:p>
            <a:pPr lvl="2" marL="1143000" indent="-228600">
              <a:lnSpc>
                <a:spcPct val="81000"/>
              </a:lnSpc>
              <a:spcBef>
                <a:spcPts val="500"/>
              </a:spcBef>
              <a:buSzPct val="100000"/>
              <a:buFont typeface="Arial"/>
              <a:buChar char="•"/>
              <a:defRPr sz="2500"/>
            </a:pPr>
            <a:r>
              <a:rPr u="sng">
                <a:solidFill>
                  <a:srgbClr val="0563C1"/>
                </a:solidFill>
                <a:uFill>
                  <a:solidFill>
                    <a:srgbClr val="0563C1"/>
                  </a:solidFill>
                </a:uFill>
                <a:hlinkClick r:id="rId2" invalidUrl="" action="" tgtFrame="" tooltip="" history="1" highlightClick="0" endSnd="0"/>
              </a:rPr>
              <a:t>http://MNSSUG.org</a:t>
            </a:r>
          </a:p>
          <a:p>
            <a:pPr marL="228600" indent="-228600">
              <a:lnSpc>
                <a:spcPct val="81000"/>
              </a:lnSpc>
              <a:spcBef>
                <a:spcPts val="1000"/>
              </a:spcBef>
              <a:buSzPct val="100000"/>
              <a:buFont typeface="Arial"/>
              <a:buChar char="•"/>
              <a:defRPr sz="2500"/>
            </a:pPr>
            <a:r>
              <a:t>Wisconsin</a:t>
            </a:r>
          </a:p>
          <a:p>
            <a:pPr lvl="1" marL="685800" indent="-228600">
              <a:lnSpc>
                <a:spcPct val="81000"/>
              </a:lnSpc>
              <a:spcBef>
                <a:spcPts val="500"/>
              </a:spcBef>
              <a:buSzPct val="100000"/>
              <a:buFont typeface="Arial"/>
              <a:buChar char="•"/>
              <a:defRPr sz="2500"/>
            </a:pPr>
            <a:r>
              <a:rPr b="1"/>
              <a:t>FoxPASS</a:t>
            </a:r>
            <a:r>
              <a:t> - Appleton, WI</a:t>
            </a:r>
          </a:p>
          <a:p>
            <a:pPr lvl="1" marL="685800" indent="-228600">
              <a:lnSpc>
                <a:spcPct val="81000"/>
              </a:lnSpc>
              <a:spcBef>
                <a:spcPts val="500"/>
              </a:spcBef>
              <a:buSzPct val="100000"/>
              <a:buFont typeface="Arial"/>
              <a:buChar char="•"/>
              <a:defRPr sz="2500"/>
            </a:pPr>
            <a:r>
              <a:rPr b="1"/>
              <a:t>MADPASS</a:t>
            </a:r>
            <a:r>
              <a:t> - Madison, WI </a:t>
            </a:r>
          </a:p>
          <a:p>
            <a:pPr lvl="1" marL="685800" indent="-228600">
              <a:lnSpc>
                <a:spcPct val="81000"/>
              </a:lnSpc>
              <a:spcBef>
                <a:spcPts val="500"/>
              </a:spcBef>
              <a:buSzPct val="100000"/>
              <a:buFont typeface="Arial"/>
              <a:buChar char="•"/>
              <a:defRPr sz="2500"/>
            </a:pPr>
            <a:r>
              <a:rPr b="1"/>
              <a:t>Western Wisconsin PASS</a:t>
            </a:r>
            <a:r>
              <a:t> - Eau Claire, WI</a:t>
            </a:r>
          </a:p>
          <a:p>
            <a:pPr lvl="1" marL="685800" indent="-228600">
              <a:lnSpc>
                <a:spcPct val="81000"/>
              </a:lnSpc>
              <a:spcBef>
                <a:spcPts val="500"/>
              </a:spcBef>
              <a:buSzPct val="100000"/>
              <a:buFont typeface="Arial"/>
              <a:buChar char="•"/>
              <a:defRPr sz="2500"/>
            </a:pPr>
            <a:r>
              <a:rPr b="1"/>
              <a:t>WausauPASS</a:t>
            </a:r>
            <a:r>
              <a:t> - Wausau, WI</a:t>
            </a:r>
          </a:p>
          <a:p>
            <a:pPr lvl="1" marL="685800" indent="-228600">
              <a:lnSpc>
                <a:spcPct val="81000"/>
              </a:lnSpc>
              <a:spcBef>
                <a:spcPts val="500"/>
              </a:spcBef>
              <a:buSzPct val="100000"/>
              <a:buFont typeface="Arial"/>
              <a:buChar char="•"/>
              <a:defRPr sz="2500"/>
            </a:pPr>
            <a:r>
              <a:rPr b="1"/>
              <a:t>WI SSUG</a:t>
            </a:r>
            <a:r>
              <a:t> - Waukesha, WI</a:t>
            </a:r>
          </a:p>
          <a:p>
            <a:pPr lvl="1" marL="685800" indent="-228600">
              <a:lnSpc>
                <a:spcPct val="81000"/>
              </a:lnSpc>
              <a:spcBef>
                <a:spcPts val="500"/>
              </a:spcBef>
              <a:buSzPct val="100000"/>
              <a:buFont typeface="Arial"/>
              <a:buChar char="•"/>
              <a:defRPr sz="2500"/>
            </a:pPr>
            <a:r>
              <a:rPr b="1"/>
              <a:t>Microsoft BI Professionals - Wisconsin</a:t>
            </a:r>
            <a:r>
              <a:t>: Greendale, WI</a:t>
            </a:r>
          </a:p>
        </p:txBody>
      </p:sp>
      <p:pic>
        <p:nvPicPr>
          <p:cNvPr id="159" name="PASSMNLogo.jpeg" descr="PASSMNLogo.jpeg"/>
          <p:cNvPicPr>
            <a:picLocks noChangeAspect="1"/>
          </p:cNvPicPr>
          <p:nvPr/>
        </p:nvPicPr>
        <p:blipFill>
          <a:blip r:embed="rId3">
            <a:extLst/>
          </a:blip>
          <a:stretch>
            <a:fillRect/>
          </a:stretch>
        </p:blipFill>
        <p:spPr>
          <a:xfrm>
            <a:off x="6705500" y="1759602"/>
            <a:ext cx="4114801" cy="4114801"/>
          </a:xfrm>
          <a:prstGeom prst="rect">
            <a:avLst/>
          </a:prstGeom>
          <a:ln w="12700">
            <a:miter lim="400000"/>
          </a:ln>
        </p:spPr>
      </p:pic>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5" name="XML Feature – Namespaces"/>
          <p:cNvSpPr txBox="1"/>
          <p:nvPr>
            <p:ph type="title"/>
          </p:nvPr>
        </p:nvSpPr>
        <p:spPr>
          <a:prstGeom prst="rect">
            <a:avLst/>
          </a:prstGeom>
        </p:spPr>
        <p:txBody>
          <a:bodyPr/>
          <a:lstStyle>
            <a:lvl1pPr>
              <a:defRPr sz="3900"/>
            </a:lvl1pPr>
          </a:lstStyle>
          <a:p>
            <a:pPr/>
            <a:r>
              <a:t>XML Feature – Namespaces</a:t>
            </a:r>
          </a:p>
        </p:txBody>
      </p:sp>
      <p:sp>
        <p:nvSpPr>
          <p:cNvPr id="456" name="T-SQL"/>
          <p:cNvSpPr txBox="1"/>
          <p:nvPr>
            <p:ph type="body" sz="quarter" idx="1"/>
          </p:nvPr>
        </p:nvSpPr>
        <p:spPr>
          <a:xfrm>
            <a:off x="839787" y="1035486"/>
            <a:ext cx="5157788" cy="605425"/>
          </a:xfrm>
          <a:prstGeom prst="rect">
            <a:avLst/>
          </a:prstGeom>
        </p:spPr>
        <p:txBody>
          <a:bodyPr/>
          <a:lstStyle/>
          <a:p>
            <a:pPr/>
            <a:r>
              <a:t>T-SQL</a:t>
            </a:r>
          </a:p>
        </p:txBody>
      </p:sp>
      <p:sp>
        <p:nvSpPr>
          <p:cNvPr id="457" name="DECLARE @x xml = N'…"/>
          <p:cNvSpPr txBox="1"/>
          <p:nvPr/>
        </p:nvSpPr>
        <p:spPr>
          <a:xfrm>
            <a:off x="839787" y="1640911"/>
            <a:ext cx="5157788" cy="399021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81000"/>
              </a:lnSpc>
              <a:spcBef>
                <a:spcPts val="1000"/>
              </a:spcBef>
              <a:defRPr sz="2800">
                <a:latin typeface="Courier New"/>
                <a:ea typeface="Courier New"/>
                <a:cs typeface="Courier New"/>
                <a:sym typeface="Courier New"/>
              </a:defRPr>
            </a:pPr>
            <a:r>
              <a:t>DECLARE @x xml = N'</a:t>
            </a:r>
          </a:p>
          <a:p>
            <a:pPr defTabSz="457200">
              <a:lnSpc>
                <a:spcPct val="81000"/>
              </a:lnSpc>
              <a:spcBef>
                <a:spcPts val="1000"/>
              </a:spcBef>
              <a:defRPr sz="2800">
                <a:latin typeface="Courier New"/>
                <a:ea typeface="Courier New"/>
                <a:cs typeface="Courier New"/>
                <a:sym typeface="Courier New"/>
              </a:defRPr>
            </a:pPr>
            <a:r>
              <a:t>&lt;</a:t>
            </a:r>
            <a:r>
              <a:rPr>
                <a:solidFill>
                  <a:srgbClr val="2E75B6"/>
                </a:solidFill>
              </a:rPr>
              <a:t>a:x</a:t>
            </a:r>
            <a:r>
              <a:t> xmlns:a="example.com"&gt;</a:t>
            </a:r>
          </a:p>
          <a:p>
            <a:pPr defTabSz="457200">
              <a:lnSpc>
                <a:spcPct val="81000"/>
              </a:lnSpc>
              <a:spcBef>
                <a:spcPts val="1000"/>
              </a:spcBef>
              <a:defRPr sz="2800">
                <a:latin typeface="Courier New"/>
                <a:ea typeface="Courier New"/>
                <a:cs typeface="Courier New"/>
                <a:sym typeface="Courier New"/>
              </a:defRPr>
            </a:pPr>
            <a:r>
              <a:t>	Test</a:t>
            </a:r>
          </a:p>
          <a:p>
            <a:pPr defTabSz="457200">
              <a:lnSpc>
                <a:spcPct val="81000"/>
              </a:lnSpc>
              <a:spcBef>
                <a:spcPts val="1000"/>
              </a:spcBef>
              <a:defRPr sz="2800">
                <a:latin typeface="Courier New"/>
                <a:ea typeface="Courier New"/>
                <a:cs typeface="Courier New"/>
                <a:sym typeface="Courier New"/>
              </a:defRPr>
            </a:pPr>
            <a:r>
              <a:t>&lt;/</a:t>
            </a:r>
            <a:r>
              <a:rPr>
                <a:solidFill>
                  <a:srgbClr val="2E75B6"/>
                </a:solidFill>
              </a:rPr>
              <a:t>a:x</a:t>
            </a:r>
            <a:r>
              <a:t>&gt;';</a:t>
            </a:r>
          </a:p>
          <a:p>
            <a:pPr defTabSz="457200">
              <a:lnSpc>
                <a:spcPct val="81000"/>
              </a:lnSpc>
              <a:spcBef>
                <a:spcPts val="1000"/>
              </a:spcBef>
              <a:defRPr sz="2800">
                <a:latin typeface="Courier New"/>
                <a:ea typeface="Courier New"/>
                <a:cs typeface="Courier New"/>
                <a:sym typeface="Courier New"/>
              </a:defRPr>
            </a:pPr>
            <a:r>
              <a:t>SELECT</a:t>
            </a:r>
          </a:p>
          <a:p>
            <a:pPr defTabSz="457200">
              <a:lnSpc>
                <a:spcPct val="81000"/>
              </a:lnSpc>
              <a:spcBef>
                <a:spcPts val="1000"/>
              </a:spcBef>
              <a:defRPr sz="2800">
                <a:latin typeface="Courier New"/>
                <a:ea typeface="Courier New"/>
                <a:cs typeface="Courier New"/>
                <a:sym typeface="Courier New"/>
              </a:defRPr>
            </a:pPr>
            <a:r>
              <a:t>	@x.value(</a:t>
            </a:r>
            <a:r>
              <a:rPr b="1"/>
              <a:t>'declare namespace a="example.com"</a:t>
            </a:r>
            <a:r>
              <a:t>; (/</a:t>
            </a:r>
            <a:r>
              <a:rPr>
                <a:solidFill>
                  <a:srgbClr val="2E75B6"/>
                </a:solidFill>
              </a:rPr>
              <a:t>a:x</a:t>
            </a:r>
            <a:r>
              <a:t>)[1]','varchar(50)');</a:t>
            </a:r>
          </a:p>
        </p:txBody>
      </p:sp>
      <p:sp>
        <p:nvSpPr>
          <p:cNvPr id="458" name="Alternative T-SQL"/>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Alternative T-SQL</a:t>
            </a:r>
          </a:p>
        </p:txBody>
      </p:sp>
      <p:sp>
        <p:nvSpPr>
          <p:cNvPr id="459" name="DECLARE @x xml = N'…"/>
          <p:cNvSpPr txBox="1"/>
          <p:nvPr/>
        </p:nvSpPr>
        <p:spPr>
          <a:xfrm>
            <a:off x="6172200" y="1640911"/>
            <a:ext cx="5183188" cy="360045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r>
              <a:t>DECLARE @x xml = N'</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a:x</a:t>
            </a:r>
            <a:r>
              <a:t> xmlns:a="example.com"&gt;</a:t>
            </a:r>
          </a:p>
          <a:p>
            <a:pPr defTabSz="457200">
              <a:lnSpc>
                <a:spcPct val="90000"/>
              </a:lnSpc>
              <a:spcBef>
                <a:spcPts val="1000"/>
              </a:spcBef>
              <a:defRPr sz="2800">
                <a:latin typeface="Courier New"/>
                <a:ea typeface="Courier New"/>
                <a:cs typeface="Courier New"/>
                <a:sym typeface="Courier New"/>
              </a:defRPr>
            </a:pPr>
            <a:r>
              <a:t>	Test</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a:x</a:t>
            </a:r>
            <a:r>
              <a:t>&gt;';</a:t>
            </a:r>
          </a:p>
          <a:p>
            <a:pPr defTabSz="457200">
              <a:lnSpc>
                <a:spcPct val="90000"/>
              </a:lnSpc>
              <a:spcBef>
                <a:spcPts val="1000"/>
              </a:spcBef>
              <a:defRPr sz="2800">
                <a:latin typeface="Courier New"/>
                <a:ea typeface="Courier New"/>
                <a:cs typeface="Courier New"/>
                <a:sym typeface="Courier New"/>
              </a:defRPr>
            </a:pPr>
            <a:r>
              <a:t>SELECT</a:t>
            </a:r>
          </a:p>
          <a:p>
            <a:pPr defTabSz="457200">
              <a:lnSpc>
                <a:spcPct val="90000"/>
              </a:lnSpc>
              <a:spcBef>
                <a:spcPts val="1000"/>
              </a:spcBef>
              <a:defRPr sz="2800">
                <a:latin typeface="Courier New"/>
                <a:ea typeface="Courier New"/>
                <a:cs typeface="Courier New"/>
                <a:sym typeface="Courier New"/>
              </a:defRPr>
            </a:pPr>
            <a:r>
              <a:t>	@x.value('(/</a:t>
            </a:r>
            <a:r>
              <a:rPr>
                <a:solidFill>
                  <a:srgbClr val="2E75B6"/>
                </a:solidFill>
              </a:rPr>
              <a:t>*:x</a:t>
            </a:r>
            <a:r>
              <a:t>)[1]','varchar(50)');</a:t>
            </a:r>
          </a:p>
        </p:txBody>
      </p:sp>
      <p:sp>
        <p:nvSpPr>
          <p:cNvPr id="460"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4" name="XML Feature: FLWOR"/>
          <p:cNvSpPr txBox="1"/>
          <p:nvPr>
            <p:ph type="title"/>
          </p:nvPr>
        </p:nvSpPr>
        <p:spPr>
          <a:prstGeom prst="rect">
            <a:avLst/>
          </a:prstGeom>
        </p:spPr>
        <p:txBody>
          <a:bodyPr/>
          <a:lstStyle/>
          <a:p>
            <a:pPr/>
            <a:r>
              <a:t>XML Feature: FLWOR</a:t>
            </a:r>
          </a:p>
        </p:txBody>
      </p:sp>
      <p:sp>
        <p:nvSpPr>
          <p:cNvPr id="465" name="FOR, LET, WHERE, ORDER BY, RETURN…"/>
          <p:cNvSpPr txBox="1"/>
          <p:nvPr>
            <p:ph type="body" idx="1"/>
          </p:nvPr>
        </p:nvSpPr>
        <p:spPr>
          <a:prstGeom prst="rect">
            <a:avLst/>
          </a:prstGeom>
        </p:spPr>
        <p:txBody>
          <a:bodyPr/>
          <a:lstStyle/>
          <a:p>
            <a:pPr/>
            <a:r>
              <a:t>FOR, LET, WHERE, ORDER BY, RETURN</a:t>
            </a:r>
          </a:p>
          <a:p>
            <a:pPr/>
            <a:r>
              <a:t>There’s a whole programming language inside of XML.</a:t>
            </a:r>
          </a:p>
          <a:p>
            <a:pPr/>
            <a:r>
              <a:t>You can loop, do calculations, and construct XML.</a:t>
            </a:r>
          </a:p>
          <a:p>
            <a:pPr/>
            <a:r>
              <a:t>There are special cases where this makes sense, but there are often better ways.</a:t>
            </a:r>
          </a:p>
        </p:txBody>
      </p:sp>
      <p:sp>
        <p:nvSpPr>
          <p:cNvPr id="466"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0" name="XML Feature: FLWOR"/>
          <p:cNvSpPr txBox="1"/>
          <p:nvPr>
            <p:ph type="title"/>
          </p:nvPr>
        </p:nvSpPr>
        <p:spPr>
          <a:prstGeom prst="rect">
            <a:avLst/>
          </a:prstGeom>
        </p:spPr>
        <p:txBody>
          <a:bodyPr/>
          <a:lstStyle>
            <a:lvl1pPr>
              <a:defRPr sz="3900"/>
            </a:lvl1pPr>
          </a:lstStyle>
          <a:p>
            <a:pPr/>
            <a:r>
              <a:t>XML Feature: FLWOR</a:t>
            </a:r>
          </a:p>
        </p:txBody>
      </p:sp>
      <p:sp>
        <p:nvSpPr>
          <p:cNvPr id="471" name="T-SQL"/>
          <p:cNvSpPr txBox="1"/>
          <p:nvPr>
            <p:ph type="body" sz="quarter" idx="1"/>
          </p:nvPr>
        </p:nvSpPr>
        <p:spPr>
          <a:xfrm>
            <a:off x="839787" y="1035486"/>
            <a:ext cx="5157788" cy="605425"/>
          </a:xfrm>
          <a:prstGeom prst="rect">
            <a:avLst/>
          </a:prstGeom>
        </p:spPr>
        <p:txBody>
          <a:bodyPr/>
          <a:lstStyle/>
          <a:p>
            <a:pPr/>
            <a:r>
              <a:t>T-SQL</a:t>
            </a:r>
          </a:p>
        </p:txBody>
      </p:sp>
      <p:sp>
        <p:nvSpPr>
          <p:cNvPr id="472" name="DECLARE @x xml = N'…"/>
          <p:cNvSpPr txBox="1"/>
          <p:nvPr/>
        </p:nvSpPr>
        <p:spPr>
          <a:xfrm>
            <a:off x="839787" y="1640911"/>
            <a:ext cx="5157788" cy="406908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72000"/>
              </a:lnSpc>
              <a:spcBef>
                <a:spcPts val="1000"/>
              </a:spcBef>
              <a:defRPr sz="2300">
                <a:latin typeface="Courier New"/>
                <a:ea typeface="Courier New"/>
                <a:cs typeface="Courier New"/>
                <a:sym typeface="Courier New"/>
              </a:defRPr>
            </a:pPr>
            <a:r>
              <a:t>DECLARE @x xml = N'</a:t>
            </a:r>
          </a:p>
          <a:p>
            <a:pPr defTabSz="457200">
              <a:lnSpc>
                <a:spcPct val="72000"/>
              </a:lnSpc>
              <a:spcBef>
                <a:spcPts val="1000"/>
              </a:spcBef>
              <a:defRPr sz="2300">
                <a:latin typeface="Courier New"/>
                <a:ea typeface="Courier New"/>
                <a:cs typeface="Courier New"/>
                <a:sym typeface="Courier New"/>
              </a:defRPr>
            </a:pPr>
            <a:r>
              <a:t>	&lt;</a:t>
            </a:r>
            <a:r>
              <a:rPr>
                <a:solidFill>
                  <a:srgbClr val="2E75B6"/>
                </a:solidFill>
              </a:rPr>
              <a:t>x</a:t>
            </a:r>
            <a:r>
              <a:t>&gt;	&lt;</a:t>
            </a:r>
            <a:r>
              <a:rPr>
                <a:solidFill>
                  <a:srgbClr val="2E75B6"/>
                </a:solidFill>
              </a:rPr>
              <a:t>a</a:t>
            </a:r>
            <a:r>
              <a:t>&gt;</a:t>
            </a:r>
            <a:r>
              <a:rPr>
                <a:solidFill>
                  <a:srgbClr val="548235"/>
                </a:solidFill>
              </a:rPr>
              <a:t>1</a:t>
            </a:r>
            <a:r>
              <a:t>&lt;/</a:t>
            </a:r>
            <a:r>
              <a:rPr>
                <a:solidFill>
                  <a:srgbClr val="2E75B6"/>
                </a:solidFill>
              </a:rPr>
              <a:t>a</a:t>
            </a:r>
            <a:r>
              <a:t>&gt;</a:t>
            </a:r>
          </a:p>
          <a:p>
            <a:pPr defTabSz="457200">
              <a:lnSpc>
                <a:spcPct val="72000"/>
              </a:lnSpc>
              <a:spcBef>
                <a:spcPts val="1000"/>
              </a:spcBef>
              <a:defRPr sz="2300">
                <a:latin typeface="Courier New"/>
                <a:ea typeface="Courier New"/>
                <a:cs typeface="Courier New"/>
                <a:sym typeface="Courier New"/>
              </a:defRPr>
            </a:pPr>
            <a:r>
              <a:t>			&lt;</a:t>
            </a:r>
            <a:r>
              <a:rPr>
                <a:solidFill>
                  <a:srgbClr val="2E75B6"/>
                </a:solidFill>
              </a:rPr>
              <a:t>b</a:t>
            </a:r>
            <a:r>
              <a:t>&gt;</a:t>
            </a:r>
            <a:r>
              <a:rPr>
                <a:solidFill>
                  <a:srgbClr val="548235"/>
                </a:solidFill>
              </a:rPr>
              <a:t>2</a:t>
            </a:r>
            <a:r>
              <a:t>&lt;/</a:t>
            </a:r>
            <a:r>
              <a:rPr>
                <a:solidFill>
                  <a:srgbClr val="2E75B6"/>
                </a:solidFill>
              </a:rPr>
              <a:t>b</a:t>
            </a:r>
            <a:r>
              <a:t>&gt;</a:t>
            </a:r>
          </a:p>
          <a:p>
            <a:pPr defTabSz="457200">
              <a:lnSpc>
                <a:spcPct val="72000"/>
              </a:lnSpc>
              <a:spcBef>
                <a:spcPts val="1000"/>
              </a:spcBef>
              <a:defRPr sz="2300">
                <a:latin typeface="Courier New"/>
                <a:ea typeface="Courier New"/>
                <a:cs typeface="Courier New"/>
                <a:sym typeface="Courier New"/>
              </a:defRPr>
            </a:pPr>
            <a:r>
              <a:t>			&lt;</a:t>
            </a:r>
            <a:r>
              <a:rPr>
                <a:solidFill>
                  <a:srgbClr val="2E75B6"/>
                </a:solidFill>
              </a:rPr>
              <a:t>c</a:t>
            </a:r>
            <a:r>
              <a:t>&gt;</a:t>
            </a:r>
            <a:r>
              <a:rPr>
                <a:solidFill>
                  <a:srgbClr val="548235"/>
                </a:solidFill>
              </a:rPr>
              <a:t>3</a:t>
            </a:r>
            <a:r>
              <a:t>&lt;/</a:t>
            </a:r>
            <a:r>
              <a:rPr>
                <a:solidFill>
                  <a:srgbClr val="2E75B6"/>
                </a:solidFill>
              </a:rPr>
              <a:t>c</a:t>
            </a:r>
            <a:r>
              <a:t>&gt;	&lt;/</a:t>
            </a:r>
            <a:r>
              <a:rPr>
                <a:solidFill>
                  <a:srgbClr val="2E75B6"/>
                </a:solidFill>
              </a:rPr>
              <a:t>x</a:t>
            </a:r>
            <a:r>
              <a:t>&gt;';</a:t>
            </a:r>
          </a:p>
          <a:p>
            <a:pPr defTabSz="457200">
              <a:lnSpc>
                <a:spcPct val="72000"/>
              </a:lnSpc>
              <a:spcBef>
                <a:spcPts val="1000"/>
              </a:spcBef>
              <a:defRPr sz="2300">
                <a:latin typeface="Courier New"/>
                <a:ea typeface="Courier New"/>
                <a:cs typeface="Courier New"/>
                <a:sym typeface="Courier New"/>
              </a:defRPr>
            </a:pPr>
            <a:r>
              <a:t>SELECT	@x.query('</a:t>
            </a:r>
          </a:p>
          <a:p>
            <a:pPr defTabSz="457200">
              <a:lnSpc>
                <a:spcPct val="72000"/>
              </a:lnSpc>
              <a:spcBef>
                <a:spcPts val="1000"/>
              </a:spcBef>
              <a:defRPr sz="2300">
                <a:latin typeface="Courier New"/>
                <a:ea typeface="Courier New"/>
                <a:cs typeface="Courier New"/>
                <a:sym typeface="Courier New"/>
              </a:defRPr>
            </a:pPr>
            <a:r>
              <a:t>for </a:t>
            </a:r>
            <a:r>
              <a:rPr>
                <a:solidFill>
                  <a:srgbClr val="C55A11"/>
                </a:solidFill>
              </a:rPr>
              <a:t>$n</a:t>
            </a:r>
            <a:r>
              <a:t> in x/*</a:t>
            </a:r>
          </a:p>
          <a:p>
            <a:pPr defTabSz="457200">
              <a:lnSpc>
                <a:spcPct val="72000"/>
              </a:lnSpc>
              <a:spcBef>
                <a:spcPts val="1000"/>
              </a:spcBef>
              <a:defRPr sz="2300">
                <a:latin typeface="Courier New"/>
                <a:ea typeface="Courier New"/>
                <a:cs typeface="Courier New"/>
                <a:sym typeface="Courier New"/>
              </a:defRPr>
            </a:pPr>
            <a:r>
              <a:t>order by (</a:t>
            </a:r>
            <a:r>
              <a:rPr>
                <a:solidFill>
                  <a:srgbClr val="C55A11"/>
                </a:solidFill>
              </a:rPr>
              <a:t>$n</a:t>
            </a:r>
            <a:r>
              <a:t>/text())[1]*-1</a:t>
            </a:r>
          </a:p>
          <a:p>
            <a:pPr defTabSz="457200">
              <a:lnSpc>
                <a:spcPct val="72000"/>
              </a:lnSpc>
              <a:spcBef>
                <a:spcPts val="1000"/>
              </a:spcBef>
              <a:defRPr sz="2300">
                <a:latin typeface="Courier New"/>
                <a:ea typeface="Courier New"/>
                <a:cs typeface="Courier New"/>
                <a:sym typeface="Courier New"/>
              </a:defRPr>
            </a:pPr>
            <a:r>
              <a:t>return</a:t>
            </a:r>
          </a:p>
          <a:p>
            <a:pPr defTabSz="457200">
              <a:lnSpc>
                <a:spcPct val="72000"/>
              </a:lnSpc>
              <a:spcBef>
                <a:spcPts val="1000"/>
              </a:spcBef>
              <a:defRPr sz="2300">
                <a:latin typeface="Courier New"/>
                <a:ea typeface="Courier New"/>
                <a:cs typeface="Courier New"/>
                <a:sym typeface="Courier New"/>
              </a:defRPr>
            </a:pPr>
            <a:r>
              <a:t>	&lt;</a:t>
            </a:r>
            <a:r>
              <a:rPr>
                <a:solidFill>
                  <a:srgbClr val="2E75B6"/>
                </a:solidFill>
              </a:rPr>
              <a:t>num</a:t>
            </a:r>
            <a:r>
              <a:t>&gt;</a:t>
            </a:r>
          </a:p>
          <a:p>
            <a:pPr defTabSz="457200">
              <a:lnSpc>
                <a:spcPct val="72000"/>
              </a:lnSpc>
              <a:spcBef>
                <a:spcPts val="1000"/>
              </a:spcBef>
              <a:defRPr sz="2300">
                <a:latin typeface="Courier New"/>
                <a:ea typeface="Courier New"/>
                <a:cs typeface="Courier New"/>
                <a:sym typeface="Courier New"/>
              </a:defRPr>
            </a:pPr>
            <a:r>
              <a:t>		{((</a:t>
            </a:r>
            <a:r>
              <a:rPr>
                <a:solidFill>
                  <a:srgbClr val="C55A11"/>
                </a:solidFill>
              </a:rPr>
              <a:t>$n</a:t>
            </a:r>
            <a:r>
              <a:t>/text())[1])+1}</a:t>
            </a:r>
          </a:p>
          <a:p>
            <a:pPr defTabSz="457200">
              <a:lnSpc>
                <a:spcPct val="72000"/>
              </a:lnSpc>
              <a:spcBef>
                <a:spcPts val="1000"/>
              </a:spcBef>
              <a:defRPr sz="2300">
                <a:latin typeface="Courier New"/>
                <a:ea typeface="Courier New"/>
                <a:cs typeface="Courier New"/>
                <a:sym typeface="Courier New"/>
              </a:defRPr>
            </a:pPr>
            <a:r>
              <a:t>	&lt;/</a:t>
            </a:r>
            <a:r>
              <a:rPr>
                <a:solidFill>
                  <a:srgbClr val="2E75B6"/>
                </a:solidFill>
              </a:rPr>
              <a:t>num</a:t>
            </a:r>
            <a:r>
              <a:t>&gt;		');</a:t>
            </a:r>
          </a:p>
        </p:txBody>
      </p:sp>
      <p:sp>
        <p:nvSpPr>
          <p:cNvPr id="473" name="Result"/>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Result</a:t>
            </a:r>
          </a:p>
        </p:txBody>
      </p:sp>
      <p:sp>
        <p:nvSpPr>
          <p:cNvPr id="474" name="&lt;num&gt;4&lt;/num&gt;…"/>
          <p:cNvSpPr txBox="1"/>
          <p:nvPr/>
        </p:nvSpPr>
        <p:spPr>
          <a:xfrm>
            <a:off x="6172200" y="1640911"/>
            <a:ext cx="5183188" cy="14478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num</a:t>
            </a:r>
            <a:r>
              <a:t>&gt;</a:t>
            </a:r>
            <a:r>
              <a:rPr>
                <a:solidFill>
                  <a:srgbClr val="548235"/>
                </a:solidFill>
              </a:rPr>
              <a:t>4</a:t>
            </a:r>
            <a:r>
              <a:t>&lt;/</a:t>
            </a:r>
            <a:r>
              <a:rPr>
                <a:solidFill>
                  <a:srgbClr val="2E75B6"/>
                </a:solidFill>
              </a:rPr>
              <a:t>num</a:t>
            </a:r>
            <a:r>
              <a:t>&gt;</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num</a:t>
            </a:r>
            <a:r>
              <a:t>&gt;</a:t>
            </a:r>
            <a:r>
              <a:rPr>
                <a:solidFill>
                  <a:srgbClr val="548235"/>
                </a:solidFill>
              </a:rPr>
              <a:t>3</a:t>
            </a:r>
            <a:r>
              <a:t>&lt;/</a:t>
            </a:r>
            <a:r>
              <a:rPr>
                <a:solidFill>
                  <a:srgbClr val="2E75B6"/>
                </a:solidFill>
              </a:rPr>
              <a:t>num</a:t>
            </a:r>
            <a:r>
              <a:t>&gt;</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num</a:t>
            </a:r>
            <a:r>
              <a:t>&gt;</a:t>
            </a:r>
            <a:r>
              <a:rPr>
                <a:solidFill>
                  <a:srgbClr val="548235"/>
                </a:solidFill>
              </a:rPr>
              <a:t>2</a:t>
            </a:r>
            <a:r>
              <a:t>&lt;/</a:t>
            </a:r>
            <a:r>
              <a:rPr>
                <a:solidFill>
                  <a:srgbClr val="2E75B6"/>
                </a:solidFill>
              </a:rPr>
              <a:t>num</a:t>
            </a:r>
            <a:r>
              <a:t>&gt;</a:t>
            </a:r>
          </a:p>
        </p:txBody>
      </p:sp>
      <p:sp>
        <p:nvSpPr>
          <p:cNvPr id="475"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9" name="XML Feature: XHTML"/>
          <p:cNvSpPr txBox="1"/>
          <p:nvPr>
            <p:ph type="title"/>
          </p:nvPr>
        </p:nvSpPr>
        <p:spPr>
          <a:prstGeom prst="rect">
            <a:avLst/>
          </a:prstGeom>
        </p:spPr>
        <p:txBody>
          <a:bodyPr/>
          <a:lstStyle/>
          <a:p>
            <a:pPr/>
            <a:r>
              <a:t>XML Feature: XHTML</a:t>
            </a:r>
          </a:p>
        </p:txBody>
      </p:sp>
      <p:sp>
        <p:nvSpPr>
          <p:cNvPr id="480" name="XHTML is XML-compliant HTML.…"/>
          <p:cNvSpPr txBox="1"/>
          <p:nvPr>
            <p:ph type="body" idx="1"/>
          </p:nvPr>
        </p:nvSpPr>
        <p:spPr>
          <a:prstGeom prst="rect">
            <a:avLst/>
          </a:prstGeom>
        </p:spPr>
        <p:txBody>
          <a:bodyPr/>
          <a:lstStyle/>
          <a:p>
            <a:pPr/>
            <a:r>
              <a:t>XHTML is XML-compliant HTML.</a:t>
            </a:r>
          </a:p>
          <a:p>
            <a:pPr/>
            <a:r>
              <a:t>Browsers render it like HTML.</a:t>
            </a:r>
          </a:p>
          <a:p>
            <a:pPr/>
            <a:r>
              <a:t>Mistake-free HTML using T-SQL.</a:t>
            </a:r>
          </a:p>
          <a:p>
            <a:pPr/>
            <a:r>
              <a:t>Send pretty HTML emails.</a:t>
            </a:r>
          </a:p>
          <a:p>
            <a:pPr/>
            <a:r>
              <a:t>Make entire web pages!</a:t>
            </a:r>
          </a:p>
          <a:p>
            <a:pPr/>
            <a:r>
              <a:t>Very complex.</a:t>
            </a:r>
          </a:p>
          <a:p>
            <a:pPr/>
            <a:r>
              <a:t>Very slow.</a:t>
            </a:r>
          </a:p>
        </p:txBody>
      </p:sp>
      <p:sp>
        <p:nvSpPr>
          <p:cNvPr id="481"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5" name="XML Feature: XHMTL"/>
          <p:cNvSpPr txBox="1"/>
          <p:nvPr>
            <p:ph type="title"/>
          </p:nvPr>
        </p:nvSpPr>
        <p:spPr>
          <a:prstGeom prst="rect">
            <a:avLst/>
          </a:prstGeom>
        </p:spPr>
        <p:txBody>
          <a:bodyPr/>
          <a:lstStyle>
            <a:lvl1pPr>
              <a:defRPr sz="3900"/>
            </a:lvl1pPr>
          </a:lstStyle>
          <a:p>
            <a:pPr/>
            <a:r>
              <a:t>XML Feature: XHMTL</a:t>
            </a:r>
          </a:p>
        </p:txBody>
      </p:sp>
      <p:sp>
        <p:nvSpPr>
          <p:cNvPr id="486" name="T-SQL"/>
          <p:cNvSpPr txBox="1"/>
          <p:nvPr>
            <p:ph type="body" sz="quarter" idx="1"/>
          </p:nvPr>
        </p:nvSpPr>
        <p:spPr>
          <a:xfrm>
            <a:off x="839787" y="1035486"/>
            <a:ext cx="5157788" cy="605425"/>
          </a:xfrm>
          <a:prstGeom prst="rect">
            <a:avLst/>
          </a:prstGeom>
        </p:spPr>
        <p:txBody>
          <a:bodyPr/>
          <a:lstStyle/>
          <a:p>
            <a:pPr/>
            <a:r>
              <a:t>T-SQL</a:t>
            </a:r>
          </a:p>
        </p:txBody>
      </p:sp>
      <p:sp>
        <p:nvSpPr>
          <p:cNvPr id="487" name="SELECT…"/>
          <p:cNvSpPr txBox="1"/>
          <p:nvPr/>
        </p:nvSpPr>
        <p:spPr>
          <a:xfrm>
            <a:off x="839787" y="1640911"/>
            <a:ext cx="5157788" cy="344974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pPr>
            <a:r>
              <a:t>SELECT</a:t>
            </a:r>
          </a:p>
          <a:p>
            <a:pPr defTabSz="457200">
              <a:lnSpc>
                <a:spcPct val="90000"/>
              </a:lnSpc>
              <a:spcBef>
                <a:spcPts val="1000"/>
              </a:spcBef>
              <a:defRPr sz="2800"/>
            </a:pPr>
            <a:r>
              <a:t>	'</a:t>
            </a:r>
            <a:r>
              <a:rPr>
                <a:solidFill>
                  <a:srgbClr val="548235"/>
                </a:solidFill>
              </a:rPr>
              <a:t>Hello, world!</a:t>
            </a:r>
            <a:r>
              <a:t>' AS '</a:t>
            </a:r>
            <a:r>
              <a:rPr>
                <a:solidFill>
                  <a:srgbClr val="2E75B6"/>
                </a:solidFill>
              </a:rPr>
              <a:t>div</a:t>
            </a:r>
            <a:r>
              <a:t>'</a:t>
            </a:r>
          </a:p>
          <a:p>
            <a:pPr defTabSz="457200">
              <a:lnSpc>
                <a:spcPct val="90000"/>
              </a:lnSpc>
              <a:spcBef>
                <a:spcPts val="1000"/>
              </a:spcBef>
              <a:defRPr sz="2800"/>
            </a:pPr>
            <a:r>
              <a:t>FOR</a:t>
            </a:r>
          </a:p>
          <a:p>
            <a:pPr defTabSz="457200">
              <a:lnSpc>
                <a:spcPct val="90000"/>
              </a:lnSpc>
              <a:spcBef>
                <a:spcPts val="1000"/>
              </a:spcBef>
              <a:defRPr sz="2800"/>
            </a:pPr>
            <a:r>
              <a:t>	XML</a:t>
            </a:r>
          </a:p>
          <a:p>
            <a:pPr defTabSz="457200">
              <a:lnSpc>
                <a:spcPct val="90000"/>
              </a:lnSpc>
              <a:spcBef>
                <a:spcPts val="1000"/>
              </a:spcBef>
              <a:defRPr sz="2800"/>
            </a:pPr>
            <a:r>
              <a:t>	PATH ('</a:t>
            </a:r>
            <a:r>
              <a:rPr>
                <a:solidFill>
                  <a:srgbClr val="2E75B6"/>
                </a:solidFill>
              </a:rPr>
              <a:t>body</a:t>
            </a:r>
            <a:r>
              <a:t>'),</a:t>
            </a:r>
          </a:p>
          <a:p>
            <a:pPr defTabSz="457200">
              <a:lnSpc>
                <a:spcPct val="90000"/>
              </a:lnSpc>
              <a:spcBef>
                <a:spcPts val="1000"/>
              </a:spcBef>
              <a:defRPr sz="2800"/>
            </a:pPr>
            <a:r>
              <a:t>	ROOT('</a:t>
            </a:r>
            <a:r>
              <a:rPr>
                <a:solidFill>
                  <a:srgbClr val="2E75B6"/>
                </a:solidFill>
              </a:rPr>
              <a:t>html</a:t>
            </a:r>
            <a:r>
              <a:t>'),</a:t>
            </a:r>
          </a:p>
          <a:p>
            <a:pPr defTabSz="457200">
              <a:lnSpc>
                <a:spcPct val="90000"/>
              </a:lnSpc>
              <a:spcBef>
                <a:spcPts val="1000"/>
              </a:spcBef>
              <a:defRPr sz="2800"/>
            </a:pPr>
            <a:r>
              <a:t>	TYPE;</a:t>
            </a:r>
          </a:p>
        </p:txBody>
      </p:sp>
      <p:sp>
        <p:nvSpPr>
          <p:cNvPr id="488" name="Result"/>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Result</a:t>
            </a:r>
          </a:p>
        </p:txBody>
      </p:sp>
      <p:sp>
        <p:nvSpPr>
          <p:cNvPr id="489" name="&lt;html&gt;…"/>
          <p:cNvSpPr txBox="1"/>
          <p:nvPr/>
        </p:nvSpPr>
        <p:spPr>
          <a:xfrm>
            <a:off x="6172200" y="1640911"/>
            <a:ext cx="5183188" cy="24619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pPr>
            <a:r>
              <a:t>&lt;</a:t>
            </a:r>
            <a:r>
              <a:rPr>
                <a:solidFill>
                  <a:srgbClr val="2E75B6"/>
                </a:solidFill>
              </a:rPr>
              <a:t>html</a:t>
            </a:r>
            <a:r>
              <a:t>&gt;</a:t>
            </a:r>
          </a:p>
          <a:p>
            <a:pPr defTabSz="457200">
              <a:lnSpc>
                <a:spcPct val="90000"/>
              </a:lnSpc>
              <a:spcBef>
                <a:spcPts val="1000"/>
              </a:spcBef>
              <a:defRPr sz="2800"/>
            </a:pPr>
            <a:r>
              <a:t>	&lt;</a:t>
            </a:r>
            <a:r>
              <a:rPr>
                <a:solidFill>
                  <a:srgbClr val="2E75B6"/>
                </a:solidFill>
              </a:rPr>
              <a:t>body</a:t>
            </a:r>
            <a:r>
              <a:t>&gt;</a:t>
            </a:r>
          </a:p>
          <a:p>
            <a:pPr defTabSz="457200">
              <a:lnSpc>
                <a:spcPct val="90000"/>
              </a:lnSpc>
              <a:spcBef>
                <a:spcPts val="1000"/>
              </a:spcBef>
              <a:defRPr sz="2800"/>
            </a:pPr>
            <a:r>
              <a:t>		&lt;</a:t>
            </a:r>
            <a:r>
              <a:rPr>
                <a:solidFill>
                  <a:srgbClr val="2E75B6"/>
                </a:solidFill>
              </a:rPr>
              <a:t>div</a:t>
            </a:r>
            <a:r>
              <a:t>&gt;</a:t>
            </a:r>
            <a:r>
              <a:rPr>
                <a:solidFill>
                  <a:srgbClr val="548235"/>
                </a:solidFill>
              </a:rPr>
              <a:t>Hello, world!</a:t>
            </a:r>
            <a:r>
              <a:t>&lt;/</a:t>
            </a:r>
            <a:r>
              <a:rPr>
                <a:solidFill>
                  <a:srgbClr val="2E75B6"/>
                </a:solidFill>
              </a:rPr>
              <a:t>div</a:t>
            </a:r>
            <a:r>
              <a:t>&gt;</a:t>
            </a:r>
          </a:p>
          <a:p>
            <a:pPr defTabSz="457200">
              <a:lnSpc>
                <a:spcPct val="90000"/>
              </a:lnSpc>
              <a:spcBef>
                <a:spcPts val="1000"/>
              </a:spcBef>
              <a:defRPr sz="2800"/>
            </a:pPr>
            <a:r>
              <a:t>	&lt;/</a:t>
            </a:r>
            <a:r>
              <a:rPr>
                <a:solidFill>
                  <a:srgbClr val="2E75B6"/>
                </a:solidFill>
              </a:rPr>
              <a:t>body</a:t>
            </a:r>
            <a:r>
              <a:t>&gt;</a:t>
            </a:r>
          </a:p>
          <a:p>
            <a:pPr defTabSz="457200">
              <a:lnSpc>
                <a:spcPct val="90000"/>
              </a:lnSpc>
              <a:spcBef>
                <a:spcPts val="1000"/>
              </a:spcBef>
              <a:defRPr sz="2800"/>
            </a:pPr>
            <a:r>
              <a:t>&lt;/</a:t>
            </a:r>
            <a:r>
              <a:rPr>
                <a:solidFill>
                  <a:srgbClr val="2E75B6"/>
                </a:solidFill>
              </a:rPr>
              <a:t>html</a:t>
            </a:r>
            <a:r>
              <a:t>&gt;</a:t>
            </a:r>
          </a:p>
        </p:txBody>
      </p:sp>
      <p:sp>
        <p:nvSpPr>
          <p:cNvPr id="490"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2" name="Gotchas"/>
          <p:cNvSpPr txBox="1"/>
          <p:nvPr>
            <p:ph type="title"/>
          </p:nvPr>
        </p:nvSpPr>
        <p:spPr>
          <a:prstGeom prst="rect">
            <a:avLst/>
          </a:prstGeom>
        </p:spPr>
        <p:txBody>
          <a:bodyPr/>
          <a:lstStyle>
            <a:lvl1pPr>
              <a:defRPr sz="3900"/>
            </a:lvl1pPr>
          </a:lstStyle>
          <a:p>
            <a:pPr/>
            <a:r>
              <a:t>Gotchas</a:t>
            </a:r>
          </a:p>
        </p:txBody>
      </p:sp>
      <p:sp>
        <p:nvSpPr>
          <p:cNvPr id="493" name="XML"/>
          <p:cNvSpPr txBox="1"/>
          <p:nvPr>
            <p:ph type="body" sz="quarter" idx="1"/>
          </p:nvPr>
        </p:nvSpPr>
        <p:spPr>
          <a:xfrm>
            <a:off x="839787" y="1035486"/>
            <a:ext cx="5157788" cy="605425"/>
          </a:xfrm>
          <a:prstGeom prst="rect">
            <a:avLst/>
          </a:prstGeom>
        </p:spPr>
        <p:txBody>
          <a:bodyPr/>
          <a:lstStyle/>
          <a:p>
            <a:pPr/>
            <a:r>
              <a:t>XML</a:t>
            </a:r>
          </a:p>
        </p:txBody>
      </p:sp>
      <p:sp>
        <p:nvSpPr>
          <p:cNvPr id="494" name="Must have root element (but SQL more forgiving).…"/>
          <p:cNvSpPr txBox="1"/>
          <p:nvPr/>
        </p:nvSpPr>
        <p:spPr>
          <a:xfrm>
            <a:off x="839787" y="1640911"/>
            <a:ext cx="5157788" cy="421431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81000"/>
              </a:lnSpc>
              <a:spcBef>
                <a:spcPts val="1000"/>
              </a:spcBef>
              <a:buSzPct val="100000"/>
              <a:buFont typeface="Arial"/>
              <a:buChar char="•"/>
              <a:defRPr sz="2500"/>
            </a:pPr>
            <a:r>
              <a:t>Must have root element (but SQL more forgiving).</a:t>
            </a:r>
          </a:p>
          <a:p>
            <a:pPr marL="228600" indent="-228600" defTabSz="457200">
              <a:lnSpc>
                <a:spcPct val="81000"/>
              </a:lnSpc>
              <a:spcBef>
                <a:spcPts val="1000"/>
              </a:spcBef>
              <a:buSzPct val="100000"/>
              <a:buFont typeface="Arial"/>
              <a:buChar char="•"/>
              <a:defRPr sz="2500"/>
            </a:pPr>
            <a:r>
              <a:t>No repeated attribute names.</a:t>
            </a:r>
          </a:p>
          <a:p>
            <a:pPr marL="228600" indent="-228600" defTabSz="457200">
              <a:lnSpc>
                <a:spcPct val="81000"/>
              </a:lnSpc>
              <a:spcBef>
                <a:spcPts val="1000"/>
              </a:spcBef>
              <a:buSzPct val="100000"/>
              <a:buFont typeface="Arial"/>
              <a:buChar char="•"/>
              <a:defRPr sz="2500"/>
            </a:pPr>
            <a:r>
              <a:t>Funky whitespace handling.</a:t>
            </a:r>
          </a:p>
          <a:p>
            <a:pPr marL="228600" indent="-228600" defTabSz="457200">
              <a:lnSpc>
                <a:spcPct val="81000"/>
              </a:lnSpc>
              <a:spcBef>
                <a:spcPts val="1000"/>
              </a:spcBef>
              <a:buSzPct val="100000"/>
              <a:buFont typeface="Arial"/>
              <a:buChar char="•"/>
              <a:defRPr sz="2500"/>
            </a:pPr>
            <a:r>
              <a:t>No colons in element names.</a:t>
            </a:r>
          </a:p>
          <a:p>
            <a:pPr marL="228600" indent="-228600" defTabSz="457200">
              <a:lnSpc>
                <a:spcPct val="81000"/>
              </a:lnSpc>
              <a:spcBef>
                <a:spcPts val="1000"/>
              </a:spcBef>
              <a:buSzPct val="100000"/>
              <a:buFont typeface="Arial"/>
              <a:buChar char="•"/>
              <a:defRPr sz="2500"/>
            </a:pPr>
            <a:r>
              <a:t>No low level ASCII (except CR LF TAB).</a:t>
            </a:r>
          </a:p>
          <a:p>
            <a:pPr marL="228600" indent="-228600" defTabSz="457200">
              <a:lnSpc>
                <a:spcPct val="81000"/>
              </a:lnSpc>
              <a:spcBef>
                <a:spcPts val="1000"/>
              </a:spcBef>
              <a:buSzPct val="100000"/>
              <a:buFont typeface="Arial"/>
              <a:buChar char="•"/>
              <a:defRPr sz="2500"/>
            </a:pPr>
            <a:r>
              <a:t>Character restrictions for element names.</a:t>
            </a:r>
          </a:p>
          <a:p>
            <a:pPr marL="228600" indent="-228600" defTabSz="457200">
              <a:lnSpc>
                <a:spcPct val="81000"/>
              </a:lnSpc>
              <a:spcBef>
                <a:spcPts val="1000"/>
              </a:spcBef>
              <a:buSzPct val="100000"/>
              <a:buFont typeface="Arial"/>
              <a:buChar char="•"/>
              <a:defRPr sz="2500"/>
            </a:pPr>
            <a:r>
              <a:t>Exact text not preserved in SQL Server XML data type.</a:t>
            </a:r>
          </a:p>
        </p:txBody>
      </p:sp>
      <p:sp>
        <p:nvSpPr>
          <p:cNvPr id="495"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496" name="No comments.…"/>
          <p:cNvSpPr txBox="1"/>
          <p:nvPr/>
        </p:nvSpPr>
        <p:spPr>
          <a:xfrm>
            <a:off x="6172200" y="1640911"/>
            <a:ext cx="5183188" cy="22079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800"/>
            </a:pPr>
            <a:r>
              <a:t>No comments.</a:t>
            </a:r>
          </a:p>
          <a:p>
            <a:pPr marL="228600" indent="-228600" defTabSz="457200">
              <a:lnSpc>
                <a:spcPct val="90000"/>
              </a:lnSpc>
              <a:spcBef>
                <a:spcPts val="1000"/>
              </a:spcBef>
              <a:buSzPct val="100000"/>
              <a:buFont typeface="Arial"/>
              <a:buChar char="•"/>
              <a:defRPr sz="2800"/>
            </a:pPr>
            <a:r>
              <a:t>Repeated key names are variably supported. (Use array instead.)</a:t>
            </a:r>
          </a:p>
          <a:p>
            <a:pPr marL="228600" indent="-228600" defTabSz="457200">
              <a:lnSpc>
                <a:spcPct val="90000"/>
              </a:lnSpc>
              <a:spcBef>
                <a:spcPts val="1000"/>
              </a:spcBef>
              <a:buSzPct val="100000"/>
              <a:buFont typeface="Arial"/>
              <a:buChar char="•"/>
              <a:defRPr sz="2800"/>
            </a:pPr>
            <a:r>
              <a:t>“Root” can be array or object.</a:t>
            </a:r>
          </a:p>
        </p:txBody>
      </p:sp>
      <p:sp>
        <p:nvSpPr>
          <p:cNvPr id="497"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1" name="Advantages"/>
          <p:cNvSpPr txBox="1"/>
          <p:nvPr>
            <p:ph type="body" idx="13"/>
          </p:nvPr>
        </p:nvSpPr>
        <p:spPr>
          <a:prstGeom prst="rect">
            <a:avLst/>
          </a:prstGeom>
        </p:spPr>
        <p:txBody>
          <a:bodyPr/>
          <a:lstStyle/>
          <a:p>
            <a:pPr/>
            <a:r>
              <a:t>Advantages</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3" name="Conciseness"/>
          <p:cNvSpPr txBox="1"/>
          <p:nvPr>
            <p:ph type="title"/>
          </p:nvPr>
        </p:nvSpPr>
        <p:spPr>
          <a:xfrm>
            <a:off x="838200" y="365125"/>
            <a:ext cx="10515600" cy="912530"/>
          </a:xfrm>
          <a:prstGeom prst="rect">
            <a:avLst/>
          </a:prstGeom>
        </p:spPr>
        <p:txBody>
          <a:bodyPr/>
          <a:lstStyle/>
          <a:p>
            <a:pPr/>
            <a:r>
              <a:t>Conciseness</a:t>
            </a:r>
          </a:p>
        </p:txBody>
      </p:sp>
      <p:sp>
        <p:nvSpPr>
          <p:cNvPr id="504" name="JSON is shorter.…"/>
          <p:cNvSpPr txBox="1"/>
          <p:nvPr>
            <p:ph type="body" sz="half" idx="1"/>
          </p:nvPr>
        </p:nvSpPr>
        <p:spPr>
          <a:prstGeom prst="rect">
            <a:avLst/>
          </a:prstGeom>
        </p:spPr>
        <p:txBody>
          <a:bodyPr/>
          <a:lstStyle/>
          <a:p>
            <a:pPr/>
            <a:r>
              <a:t>JSON is shorter.</a:t>
            </a:r>
          </a:p>
          <a:p>
            <a:pPr/>
            <a:r>
              <a:t>Shorter is not necessarily better.</a:t>
            </a:r>
          </a:p>
          <a:p>
            <a:pPr/>
            <a:r>
              <a:t>Raw binary data is most efficient, but it’s not human readable.</a:t>
            </a:r>
          </a:p>
          <a:p>
            <a:pPr/>
            <a:r>
              <a:t>Even human readable code can be impractically terse.</a:t>
            </a:r>
          </a:p>
        </p:txBody>
      </p:sp>
      <p:sp>
        <p:nvSpPr>
          <p:cNvPr id="505" name="This is a valid program written in the language 05AB1E. It is a “quine”, a program which prints itself without reading its source code.…"/>
          <p:cNvSpPr txBox="1"/>
          <p:nvPr/>
        </p:nvSpPr>
        <p:spPr>
          <a:xfrm>
            <a:off x="6172200" y="1457043"/>
            <a:ext cx="5181600" cy="294174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90000"/>
              </a:lnSpc>
              <a:spcBef>
                <a:spcPts val="1000"/>
              </a:spcBef>
              <a:defRPr sz="2800"/>
            </a:pPr>
            <a:r>
              <a:t>This is a valid program written in the language 05AB1E. It is a “quine”, a program which prints itself without reading its source code.</a:t>
            </a:r>
          </a:p>
          <a:p>
            <a:pPr>
              <a:lnSpc>
                <a:spcPct val="90000"/>
              </a:lnSpc>
              <a:spcBef>
                <a:spcPts val="1000"/>
              </a:spcBef>
              <a:defRPr sz="2800"/>
            </a:pPr>
          </a:p>
          <a:p>
            <a:pPr>
              <a:lnSpc>
                <a:spcPct val="90000"/>
              </a:lnSpc>
              <a:spcBef>
                <a:spcPts val="1000"/>
              </a:spcBef>
              <a:defRPr sz="2800"/>
            </a:pPr>
            <a:r>
              <a:t>0"D34çý"D34çý</a:t>
            </a:r>
          </a:p>
        </p:txBody>
      </p:sp>
      <p:sp>
        <p:nvSpPr>
          <p:cNvPr id="506"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0" name="Conciseness"/>
          <p:cNvSpPr txBox="1"/>
          <p:nvPr>
            <p:ph type="title"/>
          </p:nvPr>
        </p:nvSpPr>
        <p:spPr>
          <a:prstGeom prst="rect">
            <a:avLst/>
          </a:prstGeom>
        </p:spPr>
        <p:txBody>
          <a:bodyPr/>
          <a:lstStyle/>
          <a:p>
            <a:pPr/>
            <a:r>
              <a:t>Conciseness</a:t>
            </a:r>
          </a:p>
        </p:txBody>
      </p:sp>
      <p:sp>
        <p:nvSpPr>
          <p:cNvPr id="511" name="Sometimes, more characters are better.…"/>
          <p:cNvSpPr txBox="1"/>
          <p:nvPr>
            <p:ph type="body" idx="1"/>
          </p:nvPr>
        </p:nvSpPr>
        <p:spPr>
          <a:prstGeom prst="rect">
            <a:avLst/>
          </a:prstGeom>
        </p:spPr>
        <p:txBody>
          <a:bodyPr/>
          <a:lstStyle/>
          <a:p>
            <a:pPr/>
            <a:r>
              <a:t>Sometimes, more characters are better.</a:t>
            </a:r>
          </a:p>
          <a:p>
            <a:pPr/>
            <a:r>
              <a:t>XML’s extra characters come from labeling the end of a section.</a:t>
            </a:r>
          </a:p>
          <a:p>
            <a:pPr/>
            <a:r>
              <a:t>That can help with navigation in a complex document.</a:t>
            </a:r>
          </a:p>
        </p:txBody>
      </p:sp>
      <p:pic>
        <p:nvPicPr>
          <p:cNvPr id="512" name="image4.png" descr="image4.png"/>
          <p:cNvPicPr>
            <a:picLocks noChangeAspect="1"/>
          </p:cNvPicPr>
          <p:nvPr/>
        </p:nvPicPr>
        <p:blipFill>
          <a:blip r:embed="rId3">
            <a:extLst/>
          </a:blip>
          <a:stretch>
            <a:fillRect/>
          </a:stretch>
        </p:blipFill>
        <p:spPr>
          <a:xfrm>
            <a:off x="838200" y="3433762"/>
            <a:ext cx="9753600" cy="2505076"/>
          </a:xfrm>
          <a:prstGeom prst="rect">
            <a:avLst/>
          </a:prstGeom>
          <a:ln w="12700">
            <a:miter lim="400000"/>
          </a:ln>
        </p:spPr>
      </p:pic>
      <p:sp>
        <p:nvSpPr>
          <p:cNvPr id="513"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7" name="Conciseness"/>
          <p:cNvSpPr txBox="1"/>
          <p:nvPr>
            <p:ph type="title"/>
          </p:nvPr>
        </p:nvSpPr>
        <p:spPr>
          <a:prstGeom prst="rect">
            <a:avLst/>
          </a:prstGeom>
        </p:spPr>
        <p:txBody>
          <a:bodyPr/>
          <a:lstStyle/>
          <a:p>
            <a:pPr/>
            <a:r>
              <a:t>Conciseness</a:t>
            </a:r>
          </a:p>
        </p:txBody>
      </p:sp>
      <p:sp>
        <p:nvSpPr>
          <p:cNvPr id="518" name="Typed XML stored in binary.…"/>
          <p:cNvSpPr txBox="1"/>
          <p:nvPr>
            <p:ph type="body" sz="half" idx="1"/>
          </p:nvPr>
        </p:nvSpPr>
        <p:spPr>
          <a:xfrm>
            <a:off x="838200" y="1825625"/>
            <a:ext cx="5652691" cy="4351338"/>
          </a:xfrm>
          <a:prstGeom prst="rect">
            <a:avLst/>
          </a:prstGeom>
        </p:spPr>
        <p:txBody>
          <a:bodyPr/>
          <a:lstStyle/>
          <a:p>
            <a:pPr/>
            <a:r>
              <a:t>Typed XML stored in binary.</a:t>
            </a:r>
          </a:p>
          <a:p>
            <a:pPr/>
            <a:r>
              <a:t>Compression in SQL Server (Standard Edition)</a:t>
            </a:r>
          </a:p>
          <a:p>
            <a:pPr/>
            <a:r>
              <a:t>HTTPs/HTTP2 = Automatic Compression</a:t>
            </a:r>
          </a:p>
        </p:txBody>
      </p:sp>
      <p:sp>
        <p:nvSpPr>
          <p:cNvPr id="519"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1" name="SQL Community - Web"/>
          <p:cNvSpPr txBox="1"/>
          <p:nvPr>
            <p:ph type="title"/>
          </p:nvPr>
        </p:nvSpPr>
        <p:spPr>
          <a:xfrm>
            <a:off x="838200" y="365125"/>
            <a:ext cx="10515600" cy="912530"/>
          </a:xfrm>
          <a:prstGeom prst="rect">
            <a:avLst/>
          </a:prstGeom>
        </p:spPr>
        <p:txBody>
          <a:bodyPr/>
          <a:lstStyle/>
          <a:p>
            <a:pPr/>
            <a:r>
              <a:t>SQL Community - Web</a:t>
            </a:r>
          </a:p>
        </p:txBody>
      </p:sp>
      <p:sp>
        <p:nvSpPr>
          <p:cNvPr id="162" name="Twitter…"/>
          <p:cNvSpPr txBox="1"/>
          <p:nvPr>
            <p:ph type="body" sz="half" idx="1"/>
          </p:nvPr>
        </p:nvSpPr>
        <p:spPr>
          <a:xfrm>
            <a:off x="838200" y="1457043"/>
            <a:ext cx="5554812" cy="4719921"/>
          </a:xfrm>
          <a:prstGeom prst="rect">
            <a:avLst/>
          </a:prstGeom>
        </p:spPr>
        <p:txBody>
          <a:bodyPr/>
          <a:lstStyle/>
          <a:p>
            <a:pPr>
              <a:lnSpc>
                <a:spcPct val="81000"/>
              </a:lnSpc>
              <a:defRPr sz="2500"/>
            </a:pPr>
            <a:r>
              <a:t>Twitter</a:t>
            </a:r>
          </a:p>
          <a:p>
            <a:pPr lvl="1" marL="685800" indent="-228600">
              <a:lnSpc>
                <a:spcPct val="81000"/>
              </a:lnSpc>
              <a:spcBef>
                <a:spcPts val="500"/>
              </a:spcBef>
              <a:defRPr sz="2500"/>
            </a:pPr>
            <a:r>
              <a:t>#SQLSatMadison</a:t>
            </a:r>
          </a:p>
          <a:p>
            <a:pPr lvl="1" marL="685800" indent="-228600">
              <a:lnSpc>
                <a:spcPct val="81000"/>
              </a:lnSpc>
              <a:spcBef>
                <a:spcPts val="500"/>
              </a:spcBef>
              <a:defRPr sz="2500"/>
            </a:pPr>
            <a:r>
              <a:t>#sqlhelp</a:t>
            </a:r>
          </a:p>
          <a:p>
            <a:pPr lvl="1" marL="685800" indent="-228600">
              <a:lnSpc>
                <a:spcPct val="81000"/>
              </a:lnSpc>
              <a:spcBef>
                <a:spcPts val="500"/>
              </a:spcBef>
              <a:defRPr sz="2500"/>
            </a:pPr>
            <a:r>
              <a:t>#tsql2sday</a:t>
            </a:r>
          </a:p>
          <a:p>
            <a:pPr>
              <a:lnSpc>
                <a:spcPct val="81000"/>
              </a:lnSpc>
              <a:defRPr sz="2500"/>
            </a:pPr>
            <a:r>
              <a:t>Sites</a:t>
            </a:r>
          </a:p>
          <a:p>
            <a:pPr lvl="1" marL="685800" indent="-228600">
              <a:lnSpc>
                <a:spcPct val="81000"/>
              </a:lnSpc>
              <a:defRPr sz="2500"/>
            </a:pPr>
            <a:r>
              <a:rPr u="sng">
                <a:solidFill>
                  <a:srgbClr val="0563C1"/>
                </a:solidFill>
                <a:uFill>
                  <a:solidFill>
                    <a:srgbClr val="0563C1"/>
                  </a:solidFill>
                </a:uFill>
                <a:hlinkClick r:id="rId2" invalidUrl="" action="" tgtFrame="" tooltip="" history="1" highlightClick="0" endSnd="0"/>
              </a:rPr>
              <a:t>http://GroupBy.org/</a:t>
            </a:r>
          </a:p>
          <a:p>
            <a:pPr lvl="1" marL="685800" indent="-228600">
              <a:lnSpc>
                <a:spcPct val="81000"/>
              </a:lnSpc>
              <a:spcBef>
                <a:spcPts val="500"/>
              </a:spcBef>
              <a:defRPr sz="2500"/>
            </a:pPr>
            <a:r>
              <a:rPr u="sng">
                <a:solidFill>
                  <a:srgbClr val="0563C1"/>
                </a:solidFill>
                <a:uFill>
                  <a:solidFill>
                    <a:srgbClr val="0563C1"/>
                  </a:solidFill>
                </a:uFill>
                <a:hlinkClick r:id="rId3" invalidUrl="" action="" tgtFrame="" tooltip="" history="1" highlightClick="0" endSnd="0"/>
              </a:rPr>
              <a:t>http://TSQLTuesday.com/</a:t>
            </a:r>
          </a:p>
          <a:p>
            <a:pPr lvl="1" marL="685800" indent="-228600">
              <a:lnSpc>
                <a:spcPct val="81000"/>
              </a:lnSpc>
              <a:spcBef>
                <a:spcPts val="500"/>
              </a:spcBef>
              <a:defRPr sz="2500"/>
            </a:pPr>
            <a:r>
              <a:rPr u="sng">
                <a:solidFill>
                  <a:srgbClr val="0563C1"/>
                </a:solidFill>
                <a:uFill>
                  <a:solidFill>
                    <a:srgbClr val="0563C1"/>
                  </a:solidFill>
                </a:uFill>
                <a:hlinkClick r:id="rId4" invalidUrl="" action="" tgtFrame="" tooltip="" history="1" highlightClick="0" endSnd="0"/>
              </a:rPr>
              <a:t>http://DBA.StackExchange.com/</a:t>
            </a:r>
          </a:p>
          <a:p>
            <a:pPr lvl="1" marL="685800" indent="-228600">
              <a:lnSpc>
                <a:spcPct val="81000"/>
              </a:lnSpc>
              <a:spcBef>
                <a:spcPts val="500"/>
              </a:spcBef>
              <a:defRPr sz="2500"/>
            </a:pPr>
            <a:r>
              <a:rPr u="sng">
                <a:solidFill>
                  <a:srgbClr val="0563C1"/>
                </a:solidFill>
                <a:uFill>
                  <a:solidFill>
                    <a:srgbClr val="0563C1"/>
                  </a:solidFill>
                </a:uFill>
                <a:hlinkClick r:id="rId5" invalidUrl="" action="" tgtFrame="" tooltip="" history="1" highlightClick="0" endSnd="0"/>
              </a:rPr>
              <a:t>http://SQLServerCentral.com/</a:t>
            </a:r>
          </a:p>
          <a:p>
            <a:pPr lvl="1" marL="685800" indent="-228600">
              <a:lnSpc>
                <a:spcPct val="81000"/>
              </a:lnSpc>
              <a:spcBef>
                <a:spcPts val="500"/>
              </a:spcBef>
              <a:defRPr sz="2500"/>
            </a:pPr>
            <a:r>
              <a:rPr u="sng">
                <a:solidFill>
                  <a:srgbClr val="0563C1"/>
                </a:solidFill>
                <a:uFill>
                  <a:solidFill>
                    <a:srgbClr val="0563C1"/>
                  </a:solidFill>
                </a:uFill>
                <a:hlinkClick r:id="rId6" invalidUrl="" action="" tgtFrame="" tooltip="" history="1" highlightClick="0" endSnd="0"/>
              </a:rPr>
              <a:t>http://blogs.SentryOne.com/</a:t>
            </a:r>
          </a:p>
          <a:p>
            <a:pPr lvl="1" marL="685800" indent="-228600">
              <a:lnSpc>
                <a:spcPct val="81000"/>
              </a:lnSpc>
              <a:spcBef>
                <a:spcPts val="500"/>
              </a:spcBef>
              <a:defRPr sz="2500"/>
            </a:pPr>
            <a:r>
              <a:rPr u="sng">
                <a:solidFill>
                  <a:srgbClr val="0563C1"/>
                </a:solidFill>
                <a:uFill>
                  <a:solidFill>
                    <a:srgbClr val="0563C1"/>
                  </a:solidFill>
                </a:uFill>
                <a:hlinkClick r:id="rId7" invalidUrl="" action="" tgtFrame="" tooltip="" history="1" highlightClick="0" endSnd="0"/>
              </a:rPr>
              <a:t>http://LessThanDot.com/</a:t>
            </a:r>
          </a:p>
          <a:p>
            <a:pPr lvl="1" marL="685800" indent="-228600">
              <a:lnSpc>
                <a:spcPct val="81000"/>
              </a:lnSpc>
              <a:spcBef>
                <a:spcPts val="500"/>
              </a:spcBef>
              <a:defRPr sz="2500"/>
            </a:pPr>
            <a:r>
              <a:rPr u="sng">
                <a:solidFill>
                  <a:srgbClr val="0563C1"/>
                </a:solidFill>
                <a:uFill>
                  <a:solidFill>
                    <a:srgbClr val="0563C1"/>
                  </a:solidFill>
                </a:uFill>
                <a:hlinkClick r:id="rId8" invalidUrl="" action="" tgtFrame="" tooltip="" history="1" highlightClick="0" endSnd="0"/>
              </a:rPr>
              <a:t>http://Scribnasium.com/</a:t>
            </a:r>
          </a:p>
        </p:txBody>
      </p:sp>
      <p:sp>
        <p:nvSpPr>
          <p:cNvPr id="163" name="Slide Number"/>
          <p:cNvSpPr txBox="1"/>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64" name="Image" descr="Image"/>
          <p:cNvPicPr>
            <a:picLocks noChangeAspect="1"/>
          </p:cNvPicPr>
          <p:nvPr/>
        </p:nvPicPr>
        <p:blipFill>
          <a:blip r:embed="rId9">
            <a:extLst/>
          </a:blip>
          <a:stretch>
            <a:fillRect/>
          </a:stretch>
        </p:blipFill>
        <p:spPr>
          <a:xfrm>
            <a:off x="6807200" y="1524000"/>
            <a:ext cx="3810000" cy="3810000"/>
          </a:xfrm>
          <a:prstGeom prst="rect">
            <a:avLst/>
          </a:prstGeom>
          <a:ln w="12700">
            <a:miter lim="400000"/>
          </a:ln>
        </p:spPr>
      </p:pic>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525" name="Group"/>
          <p:cNvGrpSpPr/>
          <p:nvPr/>
        </p:nvGrpSpPr>
        <p:grpSpPr>
          <a:xfrm>
            <a:off x="4038600" y="6356350"/>
            <a:ext cx="4114800" cy="365125"/>
            <a:chOff x="0" y="0"/>
            <a:chExt cx="4114800" cy="365125"/>
          </a:xfrm>
        </p:grpSpPr>
        <p:sp>
          <p:nvSpPr>
            <p:cNvPr id="523" name="Rectangle"/>
            <p:cNvSpPr/>
            <p:nvPr/>
          </p:nvSpPr>
          <p:spPr>
            <a:xfrm>
              <a:off x="0" y="0"/>
              <a:ext cx="4114800" cy="365125"/>
            </a:xfrm>
            <a:prstGeom prst="rect">
              <a:avLst/>
            </a:prstGeom>
            <a:solidFill>
              <a:srgbClr val="FFFFFF">
                <a:alpha val="70000"/>
              </a:srgbClr>
            </a:solidFill>
            <a:ln w="12700" cap="flat">
              <a:noFill/>
              <a:miter lim="400000"/>
            </a:ln>
            <a:effectLst/>
          </p:spPr>
          <p:txBody>
            <a:bodyPr wrap="square" lIns="45719" tIns="45719" rIns="45719" bIns="45719" numCol="1" anchor="ctr">
              <a:noAutofit/>
            </a:bodyPr>
            <a:lstStyle/>
            <a:p>
              <a:pPr algn="ctr">
                <a:defRPr sz="1200">
                  <a:solidFill>
                    <a:srgbClr val="888888"/>
                  </a:solidFill>
                </a:defRPr>
              </a:pPr>
            </a:p>
          </p:txBody>
        </p:sp>
        <p:sp>
          <p:nvSpPr>
            <p:cNvPr id="524" name="XML vs JSON – Battle Royale / @RileyMajor"/>
            <p:cNvSpPr txBox="1"/>
            <p:nvPr/>
          </p:nvSpPr>
          <p:spPr>
            <a:xfrm>
              <a:off x="0" y="50435"/>
              <a:ext cx="4114800" cy="2642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1200">
                  <a:solidFill>
                    <a:srgbClr val="888888"/>
                  </a:solidFill>
                </a:defRPr>
              </a:lvl1pPr>
            </a:lstStyle>
            <a:p>
              <a:pPr/>
              <a:r>
                <a:t>XML vs JSON – Battle Royale / @RileyMajor</a:t>
              </a:r>
            </a:p>
          </p:txBody>
        </p:sp>
      </p:grpSp>
      <p:sp>
        <p:nvSpPr>
          <p:cNvPr id="526" name="Speed"/>
          <p:cNvSpPr txBox="1"/>
          <p:nvPr>
            <p:ph type="title"/>
          </p:nvPr>
        </p:nvSpPr>
        <p:spPr>
          <a:prstGeom prst="rect">
            <a:avLst/>
          </a:prstGeom>
        </p:spPr>
        <p:txBody>
          <a:bodyPr/>
          <a:lstStyle/>
          <a:p>
            <a:pPr/>
            <a:r>
              <a:t>Speed</a:t>
            </a:r>
          </a:p>
        </p:txBody>
      </p:sp>
      <p:sp>
        <p:nvSpPr>
          <p:cNvPr id="527" name="JSON = Fast.…"/>
          <p:cNvSpPr txBox="1"/>
          <p:nvPr>
            <p:ph type="body" idx="1"/>
          </p:nvPr>
        </p:nvSpPr>
        <p:spPr>
          <a:prstGeom prst="rect">
            <a:avLst/>
          </a:prstGeom>
        </p:spPr>
        <p:txBody>
          <a:bodyPr/>
          <a:lstStyle/>
          <a:p>
            <a:pPr/>
            <a:r>
              <a:t>JSON = Fast.</a:t>
            </a:r>
          </a:p>
          <a:p>
            <a:pPr/>
            <a:r>
              <a:t>XML = Complex Query Plans.</a:t>
            </a:r>
          </a:p>
          <a:p>
            <a:pPr/>
            <a:r>
              <a:t>XML = Slow Compilation.</a:t>
            </a:r>
          </a:p>
          <a:p>
            <a:pPr/>
            <a:r>
              <a:t>XML = Slow Execution.</a:t>
            </a:r>
          </a:p>
        </p:txBody>
      </p:sp>
      <p:sp>
        <p:nvSpPr>
          <p:cNvPr id="528" name="4/7/2017"/>
          <p:cNvSpPr txBox="1"/>
          <p:nvPr/>
        </p:nvSpPr>
        <p:spPr>
          <a:xfrm>
            <a:off x="838200" y="6406785"/>
            <a:ext cx="2743200" cy="264255"/>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1200">
                <a:solidFill>
                  <a:srgbClr val="888888"/>
                </a:solidFill>
              </a:defRPr>
            </a:lvl1pPr>
          </a:lstStyle>
          <a:p>
            <a:pPr/>
            <a:r>
              <a:t>4/7/2017</a:t>
            </a:r>
          </a:p>
        </p:txBody>
      </p:sp>
      <p:sp>
        <p:nvSpPr>
          <p:cNvPr id="529" name="Slide Number"/>
          <p:cNvSpPr txBox="1"/>
          <p:nvPr>
            <p:ph type="sldNum" sz="quarter" idx="2"/>
          </p:nvPr>
        </p:nvSpPr>
        <p:spPr>
          <a:xfrm>
            <a:off x="11080144" y="6406785"/>
            <a:ext cx="273657"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33" name="Demo"/>
          <p:cNvSpPr txBox="1"/>
          <p:nvPr>
            <p:ph type="body" idx="13"/>
          </p:nvPr>
        </p:nvSpPr>
        <p:spPr>
          <a:prstGeom prst="rect">
            <a:avLst/>
          </a:prstGeom>
        </p:spPr>
        <p:txBody>
          <a:bodyPr/>
          <a:lstStyle/>
          <a:p>
            <a:pPr/>
            <a:r>
              <a:t>Demo</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35" name="Closing"/>
          <p:cNvSpPr txBox="1"/>
          <p:nvPr>
            <p:ph type="body" idx="13"/>
          </p:nvPr>
        </p:nvSpPr>
        <p:spPr>
          <a:prstGeom prst="rect">
            <a:avLst/>
          </a:prstGeom>
        </p:spPr>
        <p:txBody>
          <a:bodyPr/>
          <a:lstStyle/>
          <a:p>
            <a:pPr/>
            <a:r>
              <a:t>Closing</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37" name="XML vs JSON - Winner?"/>
          <p:cNvSpPr txBox="1"/>
          <p:nvPr>
            <p:ph type="title"/>
          </p:nvPr>
        </p:nvSpPr>
        <p:spPr>
          <a:prstGeom prst="rect">
            <a:avLst/>
          </a:prstGeom>
        </p:spPr>
        <p:txBody>
          <a:bodyPr/>
          <a:lstStyle>
            <a:lvl1pPr defTabSz="859536">
              <a:defRPr sz="4136"/>
            </a:lvl1pPr>
          </a:lstStyle>
          <a:p>
            <a:pPr/>
            <a:r>
              <a:t>XML vs JSON - Winner?</a:t>
            </a:r>
          </a:p>
        </p:txBody>
      </p:sp>
      <p:sp>
        <p:nvSpPr>
          <p:cNvPr id="538" name="XML"/>
          <p:cNvSpPr txBox="1"/>
          <p:nvPr>
            <p:ph type="body" sz="quarter" idx="1"/>
          </p:nvPr>
        </p:nvSpPr>
        <p:spPr>
          <a:prstGeom prst="rect">
            <a:avLst/>
          </a:prstGeom>
        </p:spPr>
        <p:txBody>
          <a:bodyPr/>
          <a:lstStyle/>
          <a:p>
            <a:pPr/>
            <a:r>
              <a:t>XML</a:t>
            </a:r>
          </a:p>
        </p:txBody>
      </p:sp>
      <p:sp>
        <p:nvSpPr>
          <p:cNvPr id="539"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54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41" name="SQL Server Ecosystem…"/>
          <p:cNvSpPr txBox="1"/>
          <p:nvPr/>
        </p:nvSpPr>
        <p:spPr>
          <a:xfrm>
            <a:off x="851694" y="1845515"/>
            <a:ext cx="5157788" cy="435666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a:lnSpc>
                <a:spcPct val="90000"/>
              </a:lnSpc>
              <a:spcBef>
                <a:spcPts val="1000"/>
              </a:spcBef>
              <a:buSzPct val="100000"/>
              <a:buFont typeface="Arial"/>
              <a:buChar char="•"/>
              <a:defRPr sz="2800"/>
            </a:pPr>
            <a:r>
              <a:t>SQL Server Ecosystem</a:t>
            </a:r>
          </a:p>
          <a:p>
            <a:pPr marL="228600" indent="-228600">
              <a:lnSpc>
                <a:spcPct val="90000"/>
              </a:lnSpc>
              <a:spcBef>
                <a:spcPts val="1000"/>
              </a:spcBef>
              <a:buSzPct val="100000"/>
              <a:buFont typeface="Arial"/>
              <a:buChar char="•"/>
              <a:defRPr sz="2800"/>
            </a:pPr>
            <a:r>
              <a:t>XQuery</a:t>
            </a:r>
          </a:p>
          <a:p>
            <a:pPr marL="228600" indent="-228600">
              <a:lnSpc>
                <a:spcPct val="90000"/>
              </a:lnSpc>
              <a:spcBef>
                <a:spcPts val="1000"/>
              </a:spcBef>
              <a:buSzPct val="100000"/>
              <a:buFont typeface="Arial"/>
              <a:buChar char="•"/>
              <a:defRPr sz="2800"/>
            </a:pPr>
            <a:r>
              <a:t>Features</a:t>
            </a:r>
          </a:p>
          <a:p>
            <a:pPr marL="228600" indent="-228600">
              <a:lnSpc>
                <a:spcPct val="90000"/>
              </a:lnSpc>
              <a:spcBef>
                <a:spcPts val="1000"/>
              </a:spcBef>
              <a:buSzPct val="100000"/>
              <a:buFont typeface="Arial"/>
              <a:buChar char="•"/>
              <a:defRPr sz="2800"/>
            </a:pPr>
            <a:r>
              <a:t>Close Tags</a:t>
            </a:r>
          </a:p>
        </p:txBody>
      </p:sp>
      <p:sp>
        <p:nvSpPr>
          <p:cNvPr id="542" name="Web Ecosystem…"/>
          <p:cNvSpPr txBox="1"/>
          <p:nvPr/>
        </p:nvSpPr>
        <p:spPr>
          <a:xfrm>
            <a:off x="6184900" y="1820297"/>
            <a:ext cx="5157788" cy="435666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a:lnSpc>
                <a:spcPct val="90000"/>
              </a:lnSpc>
              <a:spcBef>
                <a:spcPts val="1000"/>
              </a:spcBef>
              <a:buSzPct val="100000"/>
              <a:buFont typeface="Arial"/>
              <a:buChar char="•"/>
              <a:defRPr sz="2800"/>
            </a:pPr>
            <a:r>
              <a:t>Web Ecosystem</a:t>
            </a:r>
          </a:p>
          <a:p>
            <a:pPr marL="228600" indent="-228600">
              <a:lnSpc>
                <a:spcPct val="90000"/>
              </a:lnSpc>
              <a:spcBef>
                <a:spcPts val="1000"/>
              </a:spcBef>
              <a:buSzPct val="100000"/>
              <a:buFont typeface="Arial"/>
              <a:buChar char="•"/>
              <a:defRPr sz="2800"/>
            </a:pPr>
            <a:r>
              <a:t>Simpler</a:t>
            </a:r>
          </a:p>
          <a:p>
            <a:pPr marL="228600" indent="-228600">
              <a:lnSpc>
                <a:spcPct val="90000"/>
              </a:lnSpc>
              <a:spcBef>
                <a:spcPts val="1000"/>
              </a:spcBef>
              <a:buSzPct val="100000"/>
              <a:buFont typeface="Arial"/>
              <a:buChar char="•"/>
              <a:defRPr sz="2800"/>
            </a:pPr>
            <a:r>
              <a:t>Smaller</a:t>
            </a:r>
          </a:p>
          <a:p>
            <a:pPr marL="228600" indent="-228600">
              <a:lnSpc>
                <a:spcPct val="90000"/>
              </a:lnSpc>
              <a:spcBef>
                <a:spcPts val="1000"/>
              </a:spcBef>
              <a:buSzPct val="100000"/>
              <a:buFont typeface="Arial"/>
              <a:buChar char="•"/>
              <a:defRPr sz="2800"/>
            </a:pPr>
            <a:r>
              <a:t>Faster</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44" name="Riley Major"/>
          <p:cNvSpPr txBox="1"/>
          <p:nvPr>
            <p:ph type="title"/>
          </p:nvPr>
        </p:nvSpPr>
        <p:spPr>
          <a:prstGeom prst="rect">
            <a:avLst/>
          </a:prstGeom>
        </p:spPr>
        <p:txBody>
          <a:bodyPr/>
          <a:lstStyle/>
          <a:p>
            <a:pPr/>
            <a:r>
              <a:t>Riley Major</a:t>
            </a:r>
          </a:p>
        </p:txBody>
      </p:sp>
      <p:sp>
        <p:nvSpPr>
          <p:cNvPr id="545" name="@RileyMajor…"/>
          <p:cNvSpPr txBox="1"/>
          <p:nvPr>
            <p:ph type="body" idx="1"/>
          </p:nvPr>
        </p:nvSpPr>
        <p:spPr>
          <a:prstGeom prst="rect">
            <a:avLst/>
          </a:prstGeom>
        </p:spPr>
        <p:txBody>
          <a:bodyPr/>
          <a:lstStyle/>
          <a:p>
            <a:pPr>
              <a:defRPr sz="3600"/>
            </a:pPr>
            <a:r>
              <a:t>@RileyMajor</a:t>
            </a:r>
          </a:p>
          <a:p>
            <a:pPr>
              <a:defRPr sz="3600"/>
            </a:pPr>
            <a:r>
              <a:t>PASSMN@RileyMajor.com</a:t>
            </a:r>
          </a:p>
          <a:p>
            <a:pPr>
              <a:defRPr sz="3600"/>
            </a:pPr>
            <a:r>
              <a:t>Enterprise Architect</a:t>
            </a:r>
          </a:p>
          <a:p>
            <a:pPr>
              <a:defRPr sz="3600"/>
            </a:pPr>
            <a:r>
              <a:t>Manna Freight Systems</a:t>
            </a:r>
          </a:p>
          <a:p>
            <a:pPr>
              <a:defRPr sz="3600"/>
            </a:pPr>
            <a:r>
              <a:t>PASSMN Board Chair</a:t>
            </a:r>
          </a:p>
          <a:p>
            <a:pPr>
              <a:defRPr sz="3600"/>
            </a:pPr>
            <a:r>
              <a:t>Conference speaker</a:t>
            </a:r>
          </a:p>
          <a:p>
            <a:pPr>
              <a:defRPr sz="3600"/>
            </a:pPr>
            <a:r>
              <a:t>Father of three girls</a:t>
            </a:r>
          </a:p>
        </p:txBody>
      </p:sp>
      <p:sp>
        <p:nvSpPr>
          <p:cNvPr id="54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547" name="File Oct 05, 10 31 52 PM.jpeg" descr="File Oct 05, 10 31 52 PM.jpeg"/>
          <p:cNvPicPr>
            <a:picLocks noChangeAspect="1"/>
          </p:cNvPicPr>
          <p:nvPr/>
        </p:nvPicPr>
        <p:blipFill>
          <a:blip r:embed="rId2">
            <a:extLst/>
          </a:blip>
          <a:stretch>
            <a:fillRect/>
          </a:stretch>
        </p:blipFill>
        <p:spPr>
          <a:xfrm>
            <a:off x="6886192" y="2339618"/>
            <a:ext cx="4862450" cy="3646837"/>
          </a:xfrm>
          <a:prstGeom prst="rect">
            <a:avLst/>
          </a:prstGeom>
          <a:ln w="12700">
            <a:miter lim="400000"/>
          </a:ln>
        </p:spPr>
      </p:pic>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49" name="Image Credits"/>
          <p:cNvSpPr txBox="1"/>
          <p:nvPr>
            <p:ph type="title"/>
          </p:nvPr>
        </p:nvSpPr>
        <p:spPr>
          <a:prstGeom prst="rect">
            <a:avLst/>
          </a:prstGeom>
        </p:spPr>
        <p:txBody>
          <a:bodyPr/>
          <a:lstStyle/>
          <a:p>
            <a:pPr/>
            <a:r>
              <a:t>Image Credits</a:t>
            </a:r>
          </a:p>
        </p:txBody>
      </p:sp>
      <p:sp>
        <p:nvSpPr>
          <p:cNvPr id="550" name="4381948277_66eb46cc2e_o.jpg…"/>
          <p:cNvSpPr txBox="1"/>
          <p:nvPr>
            <p:ph type="body" idx="1"/>
          </p:nvPr>
        </p:nvSpPr>
        <p:spPr>
          <a:prstGeom prst="rect">
            <a:avLst/>
          </a:prstGeom>
        </p:spPr>
        <p:txBody>
          <a:bodyPr numCol="2" spcCol="525780"/>
          <a:lstStyle/>
          <a:p>
            <a:pPr>
              <a:defRPr sz="1200"/>
            </a:pPr>
            <a:r>
              <a:t>4381948277_66eb46cc2e_o.jpg</a:t>
            </a:r>
          </a:p>
          <a:p>
            <a:pPr lvl="1" marL="685800" indent="-228600">
              <a:defRPr sz="1200"/>
            </a:pPr>
            <a:r>
              <a:t>GRU - Melee 333: Dragoon Jumping and Double Spears Technique</a:t>
            </a:r>
          </a:p>
          <a:p>
            <a:pPr lvl="1" marL="685800" indent="-228600">
              <a:defRPr sz="1200"/>
            </a:pPr>
            <a:r>
              <a:t>Kevin Thai</a:t>
            </a:r>
          </a:p>
          <a:p>
            <a:pPr lvl="1" marL="685800" indent="-228600">
              <a:defRPr sz="1200"/>
            </a:pPr>
            <a:r>
              <a:rPr u="sng">
                <a:solidFill>
                  <a:srgbClr val="0563C1"/>
                </a:solidFill>
                <a:uFill>
                  <a:solidFill>
                    <a:srgbClr val="0563C1"/>
                  </a:solidFill>
                </a:uFill>
                <a:hlinkClick r:id="rId2" invalidUrl="" action="" tgtFrame="" tooltip="" history="1" highlightClick="0" endSnd="0"/>
              </a:rPr>
              <a:t>https://www.flickr.com/photos/kthai/4381948277</a:t>
            </a:r>
          </a:p>
          <a:p>
            <a:pPr>
              <a:defRPr sz="1200"/>
            </a:pPr>
            <a:r>
              <a:t>7188984340_ab036f1224_o.jpg</a:t>
            </a:r>
          </a:p>
          <a:p>
            <a:pPr lvl="1" marL="685800" indent="-228600">
              <a:defRPr sz="1200"/>
            </a:pPr>
            <a:r>
              <a:t>https://www.flickr.com/photos/karen_roe/7188984340</a:t>
            </a:r>
          </a:p>
          <a:p>
            <a:pPr lvl="1" marL="685800" indent="-228600">
              <a:defRPr sz="1200"/>
            </a:pPr>
            <a:r>
              <a:t>Karen Roe</a:t>
            </a:r>
          </a:p>
          <a:p>
            <a:pPr lvl="1" marL="685800" indent="-228600">
              <a:defRPr sz="1200"/>
            </a:pPr>
            <a:r>
              <a:t>Walmer Castle &amp; Gardens (EH) 20-04-2012</a:t>
            </a:r>
          </a:p>
          <a:p>
            <a:pPr>
              <a:defRPr sz="1200"/>
            </a:pPr>
            <a:r>
              <a:t>17074128536_7a31ba7e0c_o.jpg</a:t>
            </a:r>
          </a:p>
          <a:p>
            <a:pPr lvl="1" marL="685800" indent="-228600">
              <a:defRPr sz="1200"/>
            </a:pPr>
            <a:r>
              <a:t>https://www.flickr.com/photos/personalcreations/17074128536</a:t>
            </a:r>
          </a:p>
          <a:p>
            <a:pPr lvl="1" marL="685800" indent="-228600">
              <a:defRPr sz="1200"/>
            </a:pPr>
            <a:r>
              <a:t>www.personalcreations.com</a:t>
            </a:r>
          </a:p>
          <a:p>
            <a:pPr lvl="1" marL="685800" indent="-228600">
              <a:defRPr sz="1200"/>
            </a:pPr>
            <a:r>
              <a:t>Personal Creations</a:t>
            </a:r>
          </a:p>
          <a:p>
            <a:pPr lvl="1" marL="685800" indent="-228600">
              <a:defRPr sz="1200"/>
            </a:pPr>
            <a:r>
              <a:t>decorative graduation year numbers string lights and scissors</a:t>
            </a:r>
          </a:p>
          <a:p>
            <a:pPr lvl="1" marL="685800" indent="-228600">
              <a:defRPr sz="1200"/>
            </a:pPr>
          </a:p>
          <a:p>
            <a:pPr>
              <a:defRPr sz="1200"/>
            </a:pPr>
            <a:r>
              <a:t>16478602491_000cd01ca8_o.jpg</a:t>
            </a:r>
          </a:p>
          <a:p>
            <a:pPr lvl="1" marL="685800" indent="-228600">
              <a:defRPr sz="1200"/>
            </a:pPr>
            <a:r>
              <a:t>https://www.flickr.com/photos/manu_praba_dissanayake/16478602491</a:t>
            </a:r>
          </a:p>
          <a:p>
            <a:pPr lvl="1" marL="685800" indent="-228600">
              <a:defRPr sz="1200"/>
            </a:pPr>
            <a:r>
              <a:t>Manu Praba</a:t>
            </a:r>
          </a:p>
          <a:p>
            <a:pPr lvl="1" marL="685800" indent="-228600">
              <a:defRPr sz="1200"/>
            </a:pPr>
            <a:r>
              <a:t>Resting..</a:t>
            </a:r>
          </a:p>
          <a:p>
            <a:pPr>
              <a:defRPr sz="1200"/>
            </a:pPr>
          </a:p>
          <a:p>
            <a:pPr>
              <a:defRPr sz="1200"/>
            </a:pPr>
            <a:r>
              <a:t>2212881550_832944efc2_o.jpg</a:t>
            </a:r>
          </a:p>
          <a:p>
            <a:pPr lvl="1" marL="685800" indent="-228600">
              <a:defRPr sz="1200"/>
            </a:pPr>
            <a:r>
              <a:t>https://www.flickr.com/photos/peretzpup/2212881550</a:t>
            </a:r>
          </a:p>
          <a:p>
            <a:pPr lvl="1" marL="685800" indent="-228600">
              <a:defRPr sz="1200"/>
            </a:pPr>
            <a:r>
              <a:t>Eugene Peretz</a:t>
            </a:r>
          </a:p>
          <a:p>
            <a:pPr lvl="1" marL="685800" indent="-228600">
              <a:defRPr sz="1200"/>
            </a:pPr>
            <a:r>
              <a:t>structure</a:t>
            </a:r>
          </a:p>
        </p:txBody>
      </p:sp>
      <p:sp>
        <p:nvSpPr>
          <p:cNvPr id="5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Overview"/>
          <p:cNvSpPr txBox="1"/>
          <p:nvPr>
            <p:ph type="body" idx="13"/>
          </p:nvPr>
        </p:nvSpPr>
        <p:spPr>
          <a:prstGeom prst="rect">
            <a:avLst/>
          </a:prstGeom>
        </p:spPr>
        <p:txBody>
          <a:bodyPr/>
          <a:lstStyle/>
          <a:p>
            <a:pPr/>
            <a:r>
              <a:t>Overview</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 name="Battle of the Brackets"/>
          <p:cNvSpPr txBox="1"/>
          <p:nvPr>
            <p:ph type="title"/>
          </p:nvPr>
        </p:nvSpPr>
        <p:spPr>
          <a:prstGeom prst="rect">
            <a:avLst/>
          </a:prstGeom>
        </p:spPr>
        <p:txBody>
          <a:bodyPr/>
          <a:lstStyle>
            <a:lvl1pPr>
              <a:defRPr sz="3900"/>
            </a:lvl1pPr>
          </a:lstStyle>
          <a:p>
            <a:pPr/>
            <a:r>
              <a:t>Battle of the Brackets</a:t>
            </a:r>
          </a:p>
        </p:txBody>
      </p:sp>
      <p:sp>
        <p:nvSpPr>
          <p:cNvPr id="169" name="&lt;XML&gt;"/>
          <p:cNvSpPr txBox="1"/>
          <p:nvPr>
            <p:ph type="body" sz="quarter" idx="1"/>
          </p:nvPr>
        </p:nvSpPr>
        <p:spPr>
          <a:xfrm>
            <a:off x="839787" y="1035486"/>
            <a:ext cx="5157788" cy="605425"/>
          </a:xfrm>
          <a:prstGeom prst="rect">
            <a:avLst/>
          </a:prstGeom>
        </p:spPr>
        <p:txBody>
          <a:bodyPr/>
          <a:lstStyle/>
          <a:p>
            <a:pPr/>
            <a:r>
              <a:t>&lt;XML&gt;</a:t>
            </a:r>
          </a:p>
        </p:txBody>
      </p:sp>
      <p:sp>
        <p:nvSpPr>
          <p:cNvPr id="170" name="eXtensible Markup Language…"/>
          <p:cNvSpPr/>
          <p:nvPr/>
        </p:nvSpPr>
        <p:spPr>
          <a:xfrm>
            <a:off x="839787" y="1640911"/>
            <a:ext cx="5157788" cy="4548752"/>
          </a:xfrm>
          <a:prstGeom prst="rect">
            <a:avLst/>
          </a:prstGeom>
          <a:solidFill>
            <a:srgbClr val="FFFFFF">
              <a:alpha val="74000"/>
            </a:srgbClr>
          </a:solidFill>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800"/>
            </a:pPr>
            <a:r>
              <a:t>eXtensible Markup Language</a:t>
            </a:r>
          </a:p>
          <a:p>
            <a:pPr marL="228600" indent="-228600" defTabSz="457200">
              <a:lnSpc>
                <a:spcPct val="90000"/>
              </a:lnSpc>
              <a:spcBef>
                <a:spcPts val="1000"/>
              </a:spcBef>
              <a:buSzPct val="100000"/>
              <a:buFont typeface="Arial"/>
              <a:buChar char="•"/>
              <a:defRPr sz="2800"/>
            </a:pPr>
            <a:r>
              <a:t>Introduced in </a:t>
            </a:r>
            <a:r>
              <a:rPr b="1"/>
              <a:t>1998</a:t>
            </a:r>
            <a:r>
              <a:t>.</a:t>
            </a:r>
          </a:p>
          <a:p>
            <a:pPr marL="228600" indent="-228600" defTabSz="457200">
              <a:lnSpc>
                <a:spcPct val="90000"/>
              </a:lnSpc>
              <a:spcBef>
                <a:spcPts val="1000"/>
              </a:spcBef>
              <a:buSzPct val="100000"/>
              <a:buFont typeface="Arial"/>
              <a:buChar char="•"/>
              <a:defRPr sz="2800"/>
            </a:pPr>
            <a:r>
              <a:t>Derived from SGML (parent of </a:t>
            </a:r>
            <a:r>
              <a:rPr b="1"/>
              <a:t>HTML</a:t>
            </a:r>
            <a:r>
              <a:t>) by W3C.</a:t>
            </a:r>
          </a:p>
          <a:p>
            <a:pPr marL="228600" indent="-228600" defTabSz="457200">
              <a:lnSpc>
                <a:spcPct val="90000"/>
              </a:lnSpc>
              <a:spcBef>
                <a:spcPts val="1000"/>
              </a:spcBef>
              <a:buSzPct val="100000"/>
              <a:buFont typeface="Arial"/>
              <a:buChar char="•"/>
              <a:defRPr sz="2800"/>
            </a:pPr>
            <a:r>
              <a:t>Human &amp; Machine Readable</a:t>
            </a:r>
          </a:p>
          <a:p>
            <a:pPr marL="228600" indent="-228600" defTabSz="457200">
              <a:lnSpc>
                <a:spcPct val="90000"/>
              </a:lnSpc>
              <a:spcBef>
                <a:spcPts val="1000"/>
              </a:spcBef>
              <a:buSzPct val="100000"/>
              <a:buFont typeface="Arial"/>
              <a:buChar char="•"/>
              <a:defRPr sz="2800"/>
            </a:pPr>
            <a:r>
              <a:t>Elements and Attributes</a:t>
            </a:r>
          </a:p>
          <a:p>
            <a:pPr marL="228600" indent="-228600" defTabSz="457200">
              <a:lnSpc>
                <a:spcPct val="90000"/>
              </a:lnSpc>
              <a:spcBef>
                <a:spcPts val="1000"/>
              </a:spcBef>
              <a:buSzPct val="100000"/>
              <a:buFont typeface="Arial"/>
              <a:buChar char="•"/>
              <a:defRPr sz="2800"/>
            </a:pPr>
            <a:r>
              <a:t>T-SQL Support in 2000</a:t>
            </a:r>
          </a:p>
        </p:txBody>
      </p:sp>
      <p:sp>
        <p:nvSpPr>
          <p:cNvPr id="171"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172" name="JavaScript Object Notation…"/>
          <p:cNvSpPr/>
          <p:nvPr/>
        </p:nvSpPr>
        <p:spPr>
          <a:xfrm>
            <a:off x="6172200" y="1640911"/>
            <a:ext cx="5183188" cy="4548752"/>
          </a:xfrm>
          <a:prstGeom prst="rect">
            <a:avLst/>
          </a:prstGeom>
          <a:solidFill>
            <a:srgbClr val="FFFFFF">
              <a:alpha val="74000"/>
            </a:srgbClr>
          </a:solidFill>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defTabSz="457200">
              <a:lnSpc>
                <a:spcPct val="90000"/>
              </a:lnSpc>
              <a:spcBef>
                <a:spcPts val="1000"/>
              </a:spcBef>
              <a:buSzPct val="100000"/>
              <a:buFont typeface="Arial"/>
              <a:buChar char="•"/>
              <a:defRPr sz="2800"/>
            </a:pPr>
            <a:r>
              <a:t>JavaScript Object Notation</a:t>
            </a:r>
          </a:p>
          <a:p>
            <a:pPr marL="228600" indent="-228600" defTabSz="457200">
              <a:lnSpc>
                <a:spcPct val="90000"/>
              </a:lnSpc>
              <a:spcBef>
                <a:spcPts val="1000"/>
              </a:spcBef>
              <a:buSzPct val="100000"/>
              <a:buFont typeface="Arial"/>
              <a:buChar char="•"/>
              <a:defRPr sz="2800"/>
            </a:pPr>
            <a:r>
              <a:t>Hints in 1996. More like </a:t>
            </a:r>
            <a:r>
              <a:rPr b="1"/>
              <a:t>2002</a:t>
            </a:r>
            <a:r>
              <a:t>. RFC 4627 in 2006.</a:t>
            </a:r>
          </a:p>
          <a:p>
            <a:pPr marL="228600" indent="-228600" defTabSz="457200">
              <a:lnSpc>
                <a:spcPct val="90000"/>
              </a:lnSpc>
              <a:spcBef>
                <a:spcPts val="1000"/>
              </a:spcBef>
              <a:buSzPct val="100000"/>
              <a:buFont typeface="Arial"/>
              <a:buChar char="•"/>
              <a:defRPr sz="2800"/>
            </a:pPr>
            <a:r>
              <a:t>Formalized by ECMA (makers of </a:t>
            </a:r>
            <a:r>
              <a:rPr b="1"/>
              <a:t>JavaScript</a:t>
            </a:r>
            <a:r>
              <a:t>) in 2013.</a:t>
            </a:r>
          </a:p>
          <a:p>
            <a:pPr marL="228600" indent="-228600" defTabSz="457200">
              <a:lnSpc>
                <a:spcPct val="90000"/>
              </a:lnSpc>
              <a:spcBef>
                <a:spcPts val="1000"/>
              </a:spcBef>
              <a:buSzPct val="100000"/>
              <a:buFont typeface="Arial"/>
              <a:buChar char="•"/>
              <a:defRPr sz="2800"/>
            </a:pPr>
            <a:r>
              <a:t>Human &amp; Machine Readable</a:t>
            </a:r>
          </a:p>
          <a:p>
            <a:pPr marL="228600" indent="-228600" defTabSz="457200">
              <a:lnSpc>
                <a:spcPct val="90000"/>
              </a:lnSpc>
              <a:spcBef>
                <a:spcPts val="1000"/>
              </a:spcBef>
              <a:buSzPct val="100000"/>
              <a:buFont typeface="Arial"/>
              <a:buChar char="•"/>
              <a:defRPr sz="2800"/>
            </a:pPr>
            <a:r>
              <a:t>Name/Value Pairs.</a:t>
            </a:r>
          </a:p>
          <a:p>
            <a:pPr marL="228600" indent="-228600" defTabSz="457200">
              <a:lnSpc>
                <a:spcPct val="90000"/>
              </a:lnSpc>
              <a:spcBef>
                <a:spcPts val="1000"/>
              </a:spcBef>
              <a:buSzPct val="100000"/>
              <a:buFont typeface="Arial"/>
              <a:buChar char="•"/>
              <a:defRPr sz="2800"/>
            </a:pPr>
            <a:r>
              <a:t>T-SQL Support in 2016</a:t>
            </a:r>
          </a:p>
        </p:txBody>
      </p:sp>
      <p:sp>
        <p:nvSpPr>
          <p:cNvPr id="173" name="Slide Number"/>
          <p:cNvSpPr txBox="1"/>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Basic Structure"/>
          <p:cNvSpPr txBox="1"/>
          <p:nvPr>
            <p:ph type="title"/>
          </p:nvPr>
        </p:nvSpPr>
        <p:spPr>
          <a:prstGeom prst="rect">
            <a:avLst/>
          </a:prstGeom>
        </p:spPr>
        <p:txBody>
          <a:bodyPr/>
          <a:lstStyle>
            <a:lvl1pPr>
              <a:defRPr sz="3900"/>
            </a:lvl1pPr>
          </a:lstStyle>
          <a:p>
            <a:pPr/>
            <a:r>
              <a:t>Basic Structure</a:t>
            </a:r>
          </a:p>
        </p:txBody>
      </p:sp>
      <p:sp>
        <p:nvSpPr>
          <p:cNvPr id="178" name="XML"/>
          <p:cNvSpPr txBox="1"/>
          <p:nvPr>
            <p:ph type="body" sz="quarter" idx="1"/>
          </p:nvPr>
        </p:nvSpPr>
        <p:spPr>
          <a:xfrm>
            <a:off x="839787" y="1035486"/>
            <a:ext cx="5157788" cy="605425"/>
          </a:xfrm>
          <a:prstGeom prst="rect">
            <a:avLst/>
          </a:prstGeom>
        </p:spPr>
        <p:txBody>
          <a:bodyPr/>
          <a:lstStyle/>
          <a:p>
            <a:pPr/>
            <a:r>
              <a:t>XML</a:t>
            </a:r>
          </a:p>
        </p:txBody>
      </p:sp>
      <p:sp>
        <p:nvSpPr>
          <p:cNvPr id="179" name="&lt;?xml version=&quot;1.0&quot;?&gt;…"/>
          <p:cNvSpPr txBox="1"/>
          <p:nvPr/>
        </p:nvSpPr>
        <p:spPr>
          <a:xfrm>
            <a:off x="839787" y="1640911"/>
            <a:ext cx="5157788" cy="289179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r>
              <a:t>&lt;?xml version="1.0"?&gt;</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element</a:t>
            </a:r>
          </a:p>
          <a:p>
            <a:pPr defTabSz="457200">
              <a:lnSpc>
                <a:spcPct val="90000"/>
              </a:lnSpc>
              <a:spcBef>
                <a:spcPts val="1000"/>
              </a:spcBef>
              <a:defRPr sz="2800">
                <a:latin typeface="Courier New"/>
                <a:ea typeface="Courier New"/>
                <a:cs typeface="Courier New"/>
                <a:sym typeface="Courier New"/>
              </a:defRPr>
            </a:pPr>
            <a:r>
              <a:t>	</a:t>
            </a:r>
            <a:r>
              <a:rPr>
                <a:solidFill>
                  <a:srgbClr val="C55A11"/>
                </a:solidFill>
              </a:rPr>
              <a:t>attribute</a:t>
            </a:r>
            <a:r>
              <a:t>="</a:t>
            </a:r>
            <a:r>
              <a:rPr>
                <a:solidFill>
                  <a:srgbClr val="BF9000"/>
                </a:solidFill>
              </a:rPr>
              <a:t>value</a:t>
            </a:r>
            <a:r>
              <a:t>"</a:t>
            </a:r>
          </a:p>
          <a:p>
            <a:pPr defTabSz="457200">
              <a:lnSpc>
                <a:spcPct val="90000"/>
              </a:lnSpc>
              <a:spcBef>
                <a:spcPts val="1000"/>
              </a:spcBef>
              <a:defRPr sz="2800">
                <a:latin typeface="Courier New"/>
                <a:ea typeface="Courier New"/>
                <a:cs typeface="Courier New"/>
                <a:sym typeface="Courier New"/>
              </a:defRPr>
            </a:pPr>
            <a:r>
              <a:t>&gt;</a:t>
            </a:r>
          </a:p>
          <a:p>
            <a:pPr defTabSz="457200">
              <a:lnSpc>
                <a:spcPct val="90000"/>
              </a:lnSpc>
              <a:spcBef>
                <a:spcPts val="1000"/>
              </a:spcBef>
              <a:defRPr sz="2800">
                <a:latin typeface="Courier New"/>
                <a:ea typeface="Courier New"/>
                <a:cs typeface="Courier New"/>
                <a:sym typeface="Courier New"/>
              </a:defRPr>
            </a:pPr>
            <a:r>
              <a:t>	</a:t>
            </a:r>
            <a:r>
              <a:rPr>
                <a:solidFill>
                  <a:srgbClr val="548235"/>
                </a:solidFill>
              </a:rPr>
              <a:t>Character Data</a:t>
            </a:r>
          </a:p>
          <a:p>
            <a:pPr defTabSz="457200">
              <a:lnSpc>
                <a:spcPct val="90000"/>
              </a:lnSpc>
              <a:spcBef>
                <a:spcPts val="1000"/>
              </a:spcBef>
              <a:defRPr sz="2800">
                <a:latin typeface="Courier New"/>
                <a:ea typeface="Courier New"/>
                <a:cs typeface="Courier New"/>
                <a:sym typeface="Courier New"/>
              </a:defRPr>
            </a:pPr>
            <a:r>
              <a:t>&lt;/</a:t>
            </a:r>
            <a:r>
              <a:rPr>
                <a:solidFill>
                  <a:srgbClr val="2E75B6"/>
                </a:solidFill>
              </a:rPr>
              <a:t>element</a:t>
            </a:r>
            <a:r>
              <a:t>&gt;</a:t>
            </a:r>
          </a:p>
        </p:txBody>
      </p:sp>
      <p:sp>
        <p:nvSpPr>
          <p:cNvPr id="180" name="JSON"/>
          <p:cNvSpPr/>
          <p:nvPr>
            <p:ph type="body" idx="13"/>
          </p:nvPr>
        </p:nvSpPr>
        <p:spPr>
          <a:prstGeom prst="rect">
            <a:avLst/>
          </a:prstGeom>
          <a:extLst>
            <a:ext uri="{C572A759-6A51-4108-AA02-DFA0A04FC94B}">
              <ma14:wrappingTextBoxFlag xmlns:ma14="http://schemas.microsoft.com/office/mac/drawingml/2011/main" val="1"/>
            </a:ext>
          </a:extLst>
        </p:spPr>
        <p:txBody>
          <a:bodyPr/>
          <a:lstStyle>
            <a:lvl1pPr marL="0" indent="0">
              <a:buSzTx/>
              <a:buFontTx/>
              <a:buNone/>
              <a:defRPr b="1" sz="3000"/>
            </a:lvl1pPr>
          </a:lstStyle>
          <a:p>
            <a:pPr/>
            <a:r>
              <a:t>JSON</a:t>
            </a:r>
          </a:p>
        </p:txBody>
      </p:sp>
      <p:sp>
        <p:nvSpPr>
          <p:cNvPr id="181" name="{…"/>
          <p:cNvSpPr txBox="1"/>
          <p:nvPr/>
        </p:nvSpPr>
        <p:spPr>
          <a:xfrm>
            <a:off x="6172200" y="1640911"/>
            <a:ext cx="5183188" cy="144780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457200">
              <a:lnSpc>
                <a:spcPct val="90000"/>
              </a:lnSpc>
              <a:spcBef>
                <a:spcPts val="1000"/>
              </a:spcBef>
              <a:defRPr sz="2800">
                <a:latin typeface="Courier New"/>
                <a:ea typeface="Courier New"/>
                <a:cs typeface="Courier New"/>
                <a:sym typeface="Courier New"/>
              </a:defRPr>
            </a:pPr>
            <a:r>
              <a:t>{</a:t>
            </a:r>
          </a:p>
          <a:p>
            <a:pPr defTabSz="457200">
              <a:lnSpc>
                <a:spcPct val="90000"/>
              </a:lnSpc>
              <a:spcBef>
                <a:spcPts val="1000"/>
              </a:spcBef>
              <a:defRPr sz="2800">
                <a:latin typeface="Courier New"/>
                <a:ea typeface="Courier New"/>
                <a:cs typeface="Courier New"/>
                <a:sym typeface="Courier New"/>
              </a:defRPr>
            </a:pPr>
            <a:r>
              <a:t>	"</a:t>
            </a:r>
            <a:r>
              <a:rPr>
                <a:solidFill>
                  <a:srgbClr val="2E75B6"/>
                </a:solidFill>
              </a:rPr>
              <a:t>name</a:t>
            </a:r>
            <a:r>
              <a:t>":"</a:t>
            </a:r>
            <a:r>
              <a:rPr>
                <a:solidFill>
                  <a:srgbClr val="548235"/>
                </a:solidFill>
              </a:rPr>
              <a:t>value</a:t>
            </a:r>
            <a:r>
              <a:t>"</a:t>
            </a:r>
          </a:p>
          <a:p>
            <a:pPr defTabSz="457200">
              <a:lnSpc>
                <a:spcPct val="90000"/>
              </a:lnSpc>
              <a:spcBef>
                <a:spcPts val="1000"/>
              </a:spcBef>
              <a:defRPr sz="2800">
                <a:latin typeface="Courier New"/>
                <a:ea typeface="Courier New"/>
                <a:cs typeface="Courier New"/>
                <a:sym typeface="Courier New"/>
              </a:defRPr>
            </a:pPr>
            <a:r>
              <a:t>}</a:t>
            </a:r>
          </a:p>
        </p:txBody>
      </p:sp>
      <p:sp>
        <p:nvSpPr>
          <p:cNvPr id="182" name="Slide Number"/>
          <p:cNvSpPr txBox="1"/>
          <p:nvPr>
            <p:ph type="sldNum" sz="quarter" idx="2"/>
          </p:nvPr>
        </p:nvSpPr>
        <p:spPr>
          <a:xfrm>
            <a:off x="11164902" y="6406785"/>
            <a:ext cx="188898" cy="26425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3" name="2212881550_9b17d9c20e_z.jpg" descr="2212881550_9b17d9c20e_z.jpg"/>
          <p:cNvPicPr>
            <a:picLocks noChangeAspect="1"/>
          </p:cNvPicPr>
          <p:nvPr/>
        </p:nvPicPr>
        <p:blipFill>
          <a:blip r:embed="rId3">
            <a:extLst/>
          </a:blip>
          <a:stretch>
            <a:fillRect/>
          </a:stretch>
        </p:blipFill>
        <p:spPr>
          <a:xfrm>
            <a:off x="7786947" y="3440204"/>
            <a:ext cx="3486784" cy="2615088"/>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